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7" r:id="rId2"/>
  </p:sldMasterIdLst>
  <p:notesMasterIdLst>
    <p:notesMasterId r:id="rId48"/>
  </p:notesMasterIdLst>
  <p:sldIdLst>
    <p:sldId id="2147482432" r:id="rId3"/>
    <p:sldId id="2147482399" r:id="rId4"/>
    <p:sldId id="2147473311" r:id="rId5"/>
    <p:sldId id="2147473326" r:id="rId6"/>
    <p:sldId id="2147482265" r:id="rId7"/>
    <p:sldId id="2147473413" r:id="rId8"/>
    <p:sldId id="2147473317" r:id="rId9"/>
    <p:sldId id="2147482401" r:id="rId10"/>
    <p:sldId id="2147482413" r:id="rId11"/>
    <p:sldId id="2147482397" r:id="rId12"/>
    <p:sldId id="2147473386" r:id="rId13"/>
    <p:sldId id="2147482402" r:id="rId14"/>
    <p:sldId id="2147473387" r:id="rId15"/>
    <p:sldId id="2147482403" r:id="rId16"/>
    <p:sldId id="2147482405" r:id="rId17"/>
    <p:sldId id="2147482412" r:id="rId18"/>
    <p:sldId id="2147482375" r:id="rId19"/>
    <p:sldId id="2147482380" r:id="rId20"/>
    <p:sldId id="2147482393" r:id="rId21"/>
    <p:sldId id="2147482386" r:id="rId22"/>
    <p:sldId id="2147482392" r:id="rId23"/>
    <p:sldId id="2147482418" r:id="rId24"/>
    <p:sldId id="2147482420" r:id="rId25"/>
    <p:sldId id="2147482417" r:id="rId26"/>
    <p:sldId id="2147482416" r:id="rId27"/>
    <p:sldId id="2147482377" r:id="rId28"/>
    <p:sldId id="2147482379" r:id="rId29"/>
    <p:sldId id="2147469253" r:id="rId30"/>
    <p:sldId id="2147479739" r:id="rId31"/>
    <p:sldId id="2147482425" r:id="rId32"/>
    <p:sldId id="2147482415" r:id="rId33"/>
    <p:sldId id="2147482408" r:id="rId34"/>
    <p:sldId id="2147482422" r:id="rId35"/>
    <p:sldId id="2147482424" r:id="rId36"/>
    <p:sldId id="2147482421" r:id="rId37"/>
    <p:sldId id="2147482423" r:id="rId38"/>
    <p:sldId id="2147482426" r:id="rId39"/>
    <p:sldId id="2147482429" r:id="rId40"/>
    <p:sldId id="2147482430" r:id="rId41"/>
    <p:sldId id="2147482431" r:id="rId42"/>
    <p:sldId id="2147482387" r:id="rId43"/>
    <p:sldId id="2147482414" r:id="rId44"/>
    <p:sldId id="2147482428" r:id="rId45"/>
    <p:sldId id="2147482394" r:id="rId46"/>
    <p:sldId id="2147482351"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8BB0"/>
    <a:srgbClr val="000000"/>
    <a:srgbClr val="FF7E79"/>
    <a:srgbClr val="44546A"/>
    <a:srgbClr val="ED7D31"/>
    <a:srgbClr val="0070C0"/>
    <a:srgbClr val="00B050"/>
    <a:srgbClr val="E2F0D9"/>
    <a:srgbClr val="FFFFFF"/>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994"/>
    <p:restoredTop sz="93356"/>
  </p:normalViewPr>
  <p:slideViewPr>
    <p:cSldViewPr snapToGrid="0">
      <p:cViewPr varScale="1">
        <p:scale>
          <a:sx n="112" d="100"/>
          <a:sy n="112" d="100"/>
        </p:scale>
        <p:origin x="232" y="224"/>
      </p:cViewPr>
      <p:guideLst/>
    </p:cSldViewPr>
  </p:slideViewPr>
  <p:notesTextViewPr>
    <p:cViewPr>
      <p:scale>
        <a:sx n="110" d="100"/>
        <a:sy n="11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6246FC-7635-3844-B0B4-BBB98F41E559}" type="datetimeFigureOut">
              <a:rPr lang="en-US" smtClean="0"/>
              <a:t>11/24/24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FA4733-BFEA-724D-9DC5-638028538485}" type="slidenum">
              <a:rPr lang="en-US" smtClean="0"/>
              <a:t>‹#›</a:t>
            </a:fld>
            <a:endParaRPr lang="en-US"/>
          </a:p>
        </p:txBody>
      </p:sp>
    </p:spTree>
    <p:extLst>
      <p:ext uri="{BB962C8B-B14F-4D97-AF65-F5344CB8AC3E}">
        <p14:creationId xmlns:p14="http://schemas.microsoft.com/office/powerpoint/2010/main" val="18781494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2289432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76881-FB1E-4306-5635-7D046BC5E3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7210DF-98B6-8CE8-A5FA-A422DAEE93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B393C2-2BE5-AA5A-3A1B-A8CCD6407CC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D74955-CE66-7F3F-4B38-306B735943BD}"/>
              </a:ext>
            </a:extLst>
          </p:cNvPr>
          <p:cNvSpPr>
            <a:spLocks noGrp="1"/>
          </p:cNvSpPr>
          <p:nvPr>
            <p:ph type="sldNum" sz="quarter" idx="5"/>
          </p:nvPr>
        </p:nvSpPr>
        <p:spPr/>
        <p:txBody>
          <a:bodyPr/>
          <a:lstStyle/>
          <a:p>
            <a:fld id="{4ABF589E-6E98-DA46-915B-22563344B229}" type="slidenum">
              <a:rPr lang="en-US" smtClean="0"/>
              <a:t>16</a:t>
            </a:fld>
            <a:endParaRPr lang="en-US"/>
          </a:p>
        </p:txBody>
      </p:sp>
    </p:spTree>
    <p:extLst>
      <p:ext uri="{BB962C8B-B14F-4D97-AF65-F5344CB8AC3E}">
        <p14:creationId xmlns:p14="http://schemas.microsoft.com/office/powerpoint/2010/main" val="21592397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F589E-6E98-DA46-915B-22563344B229}" type="slidenum">
              <a:rPr lang="en-US" smtClean="0"/>
              <a:t>17</a:t>
            </a:fld>
            <a:endParaRPr lang="en-US"/>
          </a:p>
        </p:txBody>
      </p:sp>
    </p:spTree>
    <p:extLst>
      <p:ext uri="{BB962C8B-B14F-4D97-AF65-F5344CB8AC3E}">
        <p14:creationId xmlns:p14="http://schemas.microsoft.com/office/powerpoint/2010/main" val="3805418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This encourages workers to create ques- </a:t>
            </a:r>
            <a:r>
              <a:rPr lang="en-US" sz="1800" dirty="0" err="1">
                <a:effectLst/>
                <a:latin typeface="NimbusRomNo9L"/>
              </a:rPr>
              <a:t>tions</a:t>
            </a:r>
            <a:r>
              <a:rPr lang="en-US" sz="1800" dirty="0">
                <a:effectLst/>
                <a:latin typeface="NimbusRomNo9L"/>
              </a:rPr>
              <a:t> with complex semantics that often re- quire prior knowledge. </a:t>
            </a:r>
            <a:endParaRPr lang="en-US" dirty="0"/>
          </a:p>
          <a:p>
            <a:endParaRPr lang="en-US" dirty="0"/>
          </a:p>
        </p:txBody>
      </p:sp>
      <p:sp>
        <p:nvSpPr>
          <p:cNvPr id="4" name="Slide Number Placeholder 3"/>
          <p:cNvSpPr>
            <a:spLocks noGrp="1"/>
          </p:cNvSpPr>
          <p:nvPr>
            <p:ph type="sldNum" sz="quarter" idx="5"/>
          </p:nvPr>
        </p:nvSpPr>
        <p:spPr/>
        <p:txBody>
          <a:bodyPr/>
          <a:lstStyle/>
          <a:p>
            <a:fld id="{49FA4733-BFEA-724D-9DC5-638028538485}" type="slidenum">
              <a:rPr lang="en-US" smtClean="0"/>
              <a:t>20</a:t>
            </a:fld>
            <a:endParaRPr lang="en-US"/>
          </a:p>
        </p:txBody>
      </p:sp>
    </p:spTree>
    <p:extLst>
      <p:ext uri="{BB962C8B-B14F-4D97-AF65-F5344CB8AC3E}">
        <p14:creationId xmlns:p14="http://schemas.microsoft.com/office/powerpoint/2010/main" val="1612470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FA4733-BFEA-724D-9DC5-638028538485}" type="slidenum">
              <a:rPr lang="en-US" smtClean="0"/>
              <a:t>21</a:t>
            </a:fld>
            <a:endParaRPr lang="en-US"/>
          </a:p>
        </p:txBody>
      </p:sp>
    </p:spTree>
    <p:extLst>
      <p:ext uri="{BB962C8B-B14F-4D97-AF65-F5344CB8AC3E}">
        <p14:creationId xmlns:p14="http://schemas.microsoft.com/office/powerpoint/2010/main" val="453208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824C1-D62E-7418-6B3B-8544BBB847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D57B9F-97F7-B59F-CB48-B4A1C01DDC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8280D7-3CF8-42D6-277A-377F0E37C6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908387A-23E1-70D8-6A49-6B4315E66519}"/>
              </a:ext>
            </a:extLst>
          </p:cNvPr>
          <p:cNvSpPr>
            <a:spLocks noGrp="1"/>
          </p:cNvSpPr>
          <p:nvPr>
            <p:ph type="sldNum" sz="quarter" idx="5"/>
          </p:nvPr>
        </p:nvSpPr>
        <p:spPr/>
        <p:txBody>
          <a:bodyPr/>
          <a:lstStyle/>
          <a:p>
            <a:fld id="{49FA4733-BFEA-724D-9DC5-638028538485}" type="slidenum">
              <a:rPr lang="en-US" smtClean="0"/>
              <a:t>22</a:t>
            </a:fld>
            <a:endParaRPr lang="en-US"/>
          </a:p>
        </p:txBody>
      </p:sp>
    </p:spTree>
    <p:extLst>
      <p:ext uri="{BB962C8B-B14F-4D97-AF65-F5344CB8AC3E}">
        <p14:creationId xmlns:p14="http://schemas.microsoft.com/office/powerpoint/2010/main" val="687376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FA4733-BFEA-724D-9DC5-638028538485}" type="slidenum">
              <a:rPr lang="en-US" smtClean="0"/>
              <a:t>25</a:t>
            </a:fld>
            <a:endParaRPr lang="en-US"/>
          </a:p>
        </p:txBody>
      </p:sp>
    </p:spTree>
    <p:extLst>
      <p:ext uri="{BB962C8B-B14F-4D97-AF65-F5344CB8AC3E}">
        <p14:creationId xmlns:p14="http://schemas.microsoft.com/office/powerpoint/2010/main" val="17163808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this works. </a:t>
            </a:r>
          </a:p>
          <a:p>
            <a:r>
              <a:rPr lang="en-US" dirty="0"/>
              <a:t>In addition to the instruction users usually give to the model, they also provide a library of function calls in </a:t>
            </a:r>
            <a:r>
              <a:rPr lang="en-US" dirty="0" err="1"/>
              <a:t>OpenAPI</a:t>
            </a:r>
            <a:r>
              <a:rPr lang="en-US" dirty="0"/>
              <a:t> specs, and then it’s up to the model to decide if any of these functions can be used to answer the user utterance and in what order</a:t>
            </a:r>
          </a:p>
          <a:p>
            <a:r>
              <a:rPr lang="en-US" dirty="0"/>
              <a:t>In the example ….</a:t>
            </a:r>
          </a:p>
        </p:txBody>
      </p:sp>
      <p:sp>
        <p:nvSpPr>
          <p:cNvPr id="4" name="Slide Number Placeholder 3"/>
          <p:cNvSpPr>
            <a:spLocks noGrp="1"/>
          </p:cNvSpPr>
          <p:nvPr>
            <p:ph type="sldNum" sz="quarter" idx="5"/>
          </p:nvPr>
        </p:nvSpPr>
        <p:spPr/>
        <p:txBody>
          <a:bodyPr/>
          <a:lstStyle/>
          <a:p>
            <a:fld id="{F39A8646-A93A-3240-B616-56638D387DDA}" type="slidenum">
              <a:rPr lang="en-US" smtClean="0"/>
              <a:t>28</a:t>
            </a:fld>
            <a:endParaRPr lang="en-US"/>
          </a:p>
        </p:txBody>
      </p:sp>
    </p:spTree>
    <p:extLst>
      <p:ext uri="{BB962C8B-B14F-4D97-AF65-F5344CB8AC3E}">
        <p14:creationId xmlns:p14="http://schemas.microsoft.com/office/powerpoint/2010/main" val="5592631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Both"/>
            </a:pPr>
            <a:r>
              <a:rPr lang="en-US" dirty="0"/>
              <a:t>AST summary compares the abstract syntax tree of the function output to the ground truth and the function definition. It captures the correctness of the functions called, their parameters (required or not), and the parameter types. </a:t>
            </a:r>
          </a:p>
          <a:p>
            <a:pPr marL="228600" indent="-228600">
              <a:buAutoNum type="arabicParenBoth"/>
            </a:pPr>
            <a:r>
              <a:rPr lang="en-US" dirty="0"/>
              <a:t>Execution Summary compares the execution output from generated and ground-truth function calls. This metric is used to evaluate REST APIs and non-REST data samples. </a:t>
            </a:r>
          </a:p>
          <a:p>
            <a:pPr marL="228600" indent="-228600">
              <a:buAutoNum type="arabicParenBoth"/>
            </a:pPr>
            <a:r>
              <a:rPr lang="en-US" dirty="0"/>
              <a:t>Relevance evaluates the model’s ability to detect no function calls when the given list of functions is irrelevant to the user query. This inversely captures the hallucination rate of models. </a:t>
            </a:r>
          </a:p>
          <a:p>
            <a:pPr marL="228600" indent="-228600">
              <a:buAutoNum type="arabicParenBoth"/>
            </a:pPr>
            <a:r>
              <a:rPr lang="en-US" dirty="0"/>
              <a:t>Overall Accuracy is the weighted average of all individual data splits in BFCL.</a:t>
            </a:r>
          </a:p>
        </p:txBody>
      </p:sp>
      <p:sp>
        <p:nvSpPr>
          <p:cNvPr id="4" name="Slide Number Placeholder 3"/>
          <p:cNvSpPr>
            <a:spLocks noGrp="1"/>
          </p:cNvSpPr>
          <p:nvPr>
            <p:ph type="sldNum" sz="quarter" idx="5"/>
          </p:nvPr>
        </p:nvSpPr>
        <p:spPr/>
        <p:txBody>
          <a:bodyPr/>
          <a:lstStyle/>
          <a:p>
            <a:fld id="{49FA4733-BFEA-724D-9DC5-638028538485}" type="slidenum">
              <a:rPr lang="en-US" smtClean="0"/>
              <a:t>29</a:t>
            </a:fld>
            <a:endParaRPr lang="en-US"/>
          </a:p>
        </p:txBody>
      </p:sp>
    </p:spTree>
    <p:extLst>
      <p:ext uri="{BB962C8B-B14F-4D97-AF65-F5344CB8AC3E}">
        <p14:creationId xmlns:p14="http://schemas.microsoft.com/office/powerpoint/2010/main" val="6801738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FA4733-BFEA-724D-9DC5-638028538485}" type="slidenum">
              <a:rPr lang="en-US" smtClean="0"/>
              <a:t>31</a:t>
            </a:fld>
            <a:endParaRPr lang="en-US"/>
          </a:p>
        </p:txBody>
      </p:sp>
    </p:spTree>
    <p:extLst>
      <p:ext uri="{BB962C8B-B14F-4D97-AF65-F5344CB8AC3E}">
        <p14:creationId xmlns:p14="http://schemas.microsoft.com/office/powerpoint/2010/main" val="1116940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8444D-C993-5369-0BBF-5FDA6152B2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81D1E6-C631-5A62-C90E-0D10CA6B10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502BDA-CCA4-EA58-2007-DDEA8F3B805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15797AE5-FD53-0E5A-5548-FDE9FB3233F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BF589E-6E98-DA46-915B-22563344B2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2949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FA4733-BFEA-724D-9DC5-638028538485}" type="slidenum">
              <a:rPr lang="en-US" smtClean="0"/>
              <a:t>3</a:t>
            </a:fld>
            <a:endParaRPr lang="en-US"/>
          </a:p>
        </p:txBody>
      </p:sp>
    </p:spTree>
    <p:extLst>
      <p:ext uri="{BB962C8B-B14F-4D97-AF65-F5344CB8AC3E}">
        <p14:creationId xmlns:p14="http://schemas.microsoft.com/office/powerpoint/2010/main" val="3451143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Uszkoreit</a:t>
            </a:r>
            <a:r>
              <a:rPr lang="en-US" dirty="0"/>
              <a:t>, Jakob. 2017. "Transformer: A Novel Neural Network Architecture for Language Understanding." Google AI Blog, August 31. Accessed 2019-11-14. </a:t>
            </a:r>
          </a:p>
        </p:txBody>
      </p:sp>
      <p:sp>
        <p:nvSpPr>
          <p:cNvPr id="4" name="Slide Number Placeholder 3"/>
          <p:cNvSpPr>
            <a:spLocks noGrp="1"/>
          </p:cNvSpPr>
          <p:nvPr>
            <p:ph type="sldNum" sz="quarter" idx="5"/>
          </p:nvPr>
        </p:nvSpPr>
        <p:spPr/>
        <p:txBody>
          <a:bodyPr/>
          <a:lstStyle/>
          <a:p>
            <a:fld id="{49FA4733-BFEA-724D-9DC5-638028538485}" type="slidenum">
              <a:rPr lang="en-US" smtClean="0"/>
              <a:t>4</a:t>
            </a:fld>
            <a:endParaRPr lang="en-US"/>
          </a:p>
        </p:txBody>
      </p:sp>
    </p:spTree>
    <p:extLst>
      <p:ext uri="{BB962C8B-B14F-4D97-AF65-F5344CB8AC3E}">
        <p14:creationId xmlns:p14="http://schemas.microsoft.com/office/powerpoint/2010/main" val="1543078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502F8-FFC2-B126-CA41-55933ACDA8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90CC75-A62E-C6D6-2B9F-06E0001238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C52C54-3EAE-9D00-EAB9-94E659B7956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5B2B046E-32A5-F039-4140-1473A340DBC2}"/>
              </a:ext>
            </a:extLst>
          </p:cNvPr>
          <p:cNvSpPr>
            <a:spLocks noGrp="1"/>
          </p:cNvSpPr>
          <p:nvPr>
            <p:ph type="sldNum" sz="quarter" idx="5"/>
          </p:nvPr>
        </p:nvSpPr>
        <p:spPr/>
        <p:txBody>
          <a:bodyPr/>
          <a:lstStyle/>
          <a:p>
            <a:fld id="{4ABF589E-6E98-DA46-915B-22563344B229}" type="slidenum">
              <a:rPr lang="en-US" smtClean="0"/>
              <a:t>8</a:t>
            </a:fld>
            <a:endParaRPr lang="en-US"/>
          </a:p>
        </p:txBody>
      </p:sp>
    </p:spTree>
    <p:extLst>
      <p:ext uri="{BB962C8B-B14F-4D97-AF65-F5344CB8AC3E}">
        <p14:creationId xmlns:p14="http://schemas.microsoft.com/office/powerpoint/2010/main" val="1979339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BF589E-6E98-DA46-915B-22563344B2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7863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auto"/>
            <a:r>
              <a:rPr lang="en-US" b="1" i="0" dirty="0">
                <a:effectLst/>
                <a:latin typeface="-apple-system"/>
              </a:rPr>
              <a:t>System 1 and System 2 </a:t>
            </a:r>
          </a:p>
          <a:p>
            <a:pPr algn="l" fontAlgn="auto"/>
            <a:r>
              <a:rPr lang="en-US" b="0" i="0" dirty="0">
                <a:effectLst/>
                <a:latin typeface="-apple-system"/>
              </a:rPr>
              <a:t>The psychologist Daniel </a:t>
            </a:r>
            <a:r>
              <a:rPr lang="en-US" b="0" i="0" dirty="0" err="1">
                <a:effectLst/>
                <a:latin typeface="-apple-system"/>
              </a:rPr>
              <a:t>Kahenman</a:t>
            </a:r>
            <a:r>
              <a:rPr lang="en-US" b="0" i="0" dirty="0">
                <a:effectLst/>
                <a:latin typeface="-apple-system"/>
              </a:rPr>
              <a:t> popularized two kinds of thinking: System 1 and System 2. Yan </a:t>
            </a:r>
            <a:r>
              <a:rPr lang="en-US" b="0" i="0" dirty="0" err="1">
                <a:effectLst/>
                <a:latin typeface="-apple-system"/>
              </a:rPr>
              <a:t>LeCun</a:t>
            </a:r>
            <a:r>
              <a:rPr lang="en-US" b="0" i="0" dirty="0">
                <a:effectLst/>
                <a:latin typeface="-apple-system"/>
              </a:rPr>
              <a:t> and others have been very clear. If deep neural networks are doing anything like reasoning at all, it’s strictly System 1. That’s not an intuitive judgement, either, the research bears this out. Deep neural networks are not doing symbolic reasoning (a little louder for the breathless folks in the back). </a:t>
            </a:r>
          </a:p>
          <a:p>
            <a:pPr algn="l" fontAlgn="auto"/>
            <a:endParaRPr lang="en-US" b="1" i="0" dirty="0">
              <a:effectLst/>
              <a:latin typeface="-apple-system"/>
            </a:endParaRPr>
          </a:p>
          <a:p>
            <a:pPr algn="l" fontAlgn="auto"/>
            <a:r>
              <a:rPr lang="en-US" b="1" i="0" dirty="0">
                <a:effectLst/>
                <a:latin typeface="-apple-system"/>
              </a:rPr>
              <a:t>System 1: Fast, Automatic Reasoning</a:t>
            </a:r>
            <a:endParaRPr lang="en-US" b="0" i="0" dirty="0">
              <a:effectLst/>
              <a:latin typeface="-apple-system"/>
            </a:endParaRPr>
          </a:p>
          <a:p>
            <a:pPr fontAlgn="auto">
              <a:buFont typeface="+mj-lt"/>
              <a:buAutoNum type="arabicPeriod"/>
            </a:pPr>
            <a:r>
              <a:rPr lang="en-US" dirty="0">
                <a:effectLst/>
              </a:rPr>
              <a:t>Automatic: Processes information automatically without conscious control.</a:t>
            </a:r>
          </a:p>
          <a:p>
            <a:pPr fontAlgn="auto">
              <a:buFont typeface="+mj-lt"/>
              <a:buAutoNum type="arabicPeriod"/>
            </a:pPr>
            <a:r>
              <a:rPr lang="en-US" dirty="0">
                <a:effectLst/>
              </a:rPr>
              <a:t>Fast: Decisions and assessments are made quickly.</a:t>
            </a:r>
          </a:p>
          <a:p>
            <a:pPr fontAlgn="auto">
              <a:buFont typeface="+mj-lt"/>
              <a:buAutoNum type="arabicPeriod"/>
            </a:pPr>
            <a:r>
              <a:rPr lang="en-US" dirty="0">
                <a:effectLst/>
              </a:rPr>
              <a:t>Heuristic-based: Often relies on rules of thumb, mental shortcuts, or stereotypes.</a:t>
            </a:r>
          </a:p>
          <a:p>
            <a:pPr fontAlgn="auto">
              <a:buFont typeface="+mj-lt"/>
              <a:buAutoNum type="arabicPeriod"/>
            </a:pPr>
            <a:r>
              <a:rPr lang="en-US" dirty="0">
                <a:effectLst/>
              </a:rPr>
              <a:t>Emotion-driven: Emotions and gut feelings can heavily influence decisions.</a:t>
            </a:r>
          </a:p>
          <a:p>
            <a:pPr fontAlgn="auto">
              <a:buFont typeface="+mj-lt"/>
              <a:buAutoNum type="arabicPeriod"/>
            </a:pPr>
            <a:r>
              <a:rPr lang="en-US" dirty="0">
                <a:effectLst/>
              </a:rPr>
              <a:t>Effortless: Requires little or no cognitive effort.</a:t>
            </a:r>
          </a:p>
          <a:p>
            <a:pPr fontAlgn="auto">
              <a:buFont typeface="+mj-lt"/>
              <a:buAutoNum type="arabicPeriod"/>
            </a:pPr>
            <a:r>
              <a:rPr lang="en-US" dirty="0">
                <a:effectLst/>
              </a:rPr>
              <a:t>Examples: Recognizing faces, reading emotions, basic arithmetic like 2+2, and simple motor skills are often driven by System 1.</a:t>
            </a:r>
          </a:p>
          <a:p>
            <a:pPr algn="l" fontAlgn="auto"/>
            <a:endParaRPr lang="en-US" b="1" i="0" dirty="0">
              <a:effectLst/>
              <a:latin typeface="-apple-system"/>
            </a:endParaRPr>
          </a:p>
          <a:p>
            <a:pPr algn="l" fontAlgn="auto"/>
            <a:r>
              <a:rPr lang="en-US" b="1" i="0" dirty="0">
                <a:effectLst/>
                <a:latin typeface="-apple-system"/>
              </a:rPr>
              <a:t>System 2: Slow, Deliberative Reasoning</a:t>
            </a:r>
            <a:endParaRPr lang="en-US" b="0" i="0" dirty="0">
              <a:effectLst/>
              <a:latin typeface="-apple-system"/>
            </a:endParaRPr>
          </a:p>
          <a:p>
            <a:pPr fontAlgn="auto">
              <a:buFont typeface="+mj-lt"/>
              <a:buAutoNum type="arabicPeriod"/>
            </a:pPr>
            <a:r>
              <a:rPr lang="en-US" dirty="0">
                <a:effectLst/>
              </a:rPr>
              <a:t>Conscious: Requires active, deliberate cognitive effort.</a:t>
            </a:r>
          </a:p>
          <a:p>
            <a:pPr fontAlgn="auto">
              <a:buFont typeface="+mj-lt"/>
              <a:buAutoNum type="arabicPeriod"/>
            </a:pPr>
            <a:r>
              <a:rPr lang="en-US" dirty="0">
                <a:effectLst/>
              </a:rPr>
              <a:t>Slow: Takes time to process information and make decisions.</a:t>
            </a:r>
          </a:p>
          <a:p>
            <a:pPr fontAlgn="auto">
              <a:buFont typeface="+mj-lt"/>
              <a:buAutoNum type="arabicPeriod"/>
            </a:pPr>
            <a:r>
              <a:rPr lang="en-US" dirty="0">
                <a:effectLst/>
              </a:rPr>
              <a:t>Logical: Tends to rely on formal methods of reasoning, following rules or structured approaches.</a:t>
            </a:r>
          </a:p>
          <a:p>
            <a:pPr fontAlgn="auto">
              <a:buFont typeface="+mj-lt"/>
              <a:buAutoNum type="arabicPeriod"/>
            </a:pPr>
            <a:r>
              <a:rPr lang="en-US" dirty="0">
                <a:effectLst/>
              </a:rPr>
              <a:t>Resource-Intensive: Consumes more cognitive resources and energy.</a:t>
            </a:r>
          </a:p>
          <a:p>
            <a:pPr fontAlgn="auto">
              <a:buFont typeface="+mj-lt"/>
              <a:buAutoNum type="arabicPeriod"/>
            </a:pPr>
            <a:r>
              <a:rPr lang="en-US" dirty="0">
                <a:effectLst/>
              </a:rPr>
              <a:t>Controlled: Can follow rules, compare options, weigh pros and cons, and reason logically.</a:t>
            </a:r>
          </a:p>
          <a:p>
            <a:pPr fontAlgn="auto">
              <a:buFont typeface="+mj-lt"/>
              <a:buAutoNum type="arabicPeriod"/>
            </a:pPr>
            <a:r>
              <a:rPr lang="en-US" dirty="0">
                <a:effectLst/>
              </a:rPr>
              <a:t>Examples: Solving complex math problems, making high-stakes decisions, and evaluating complicated situations typically involve System 2 reasoning.</a:t>
            </a:r>
          </a:p>
          <a:p>
            <a:pPr algn="l" fontAlgn="auto"/>
            <a:r>
              <a:rPr lang="en-US" b="0" i="0" dirty="0">
                <a:effectLst/>
                <a:latin typeface="-apple-system"/>
              </a:rPr>
              <a:t>Somehow, humans do both. Though, if you watch the same YouTube channels my kids do, you might wonder if humans do any System 2 at all. But let’s be generous.</a:t>
            </a:r>
          </a:p>
          <a:p>
            <a:pPr algn="l" fontAlgn="auto"/>
            <a:endParaRPr lang="en-US" b="1" i="0" dirty="0">
              <a:effectLst/>
              <a:latin typeface="-apple-system"/>
            </a:endParaRPr>
          </a:p>
          <a:p>
            <a:pPr algn="l" fontAlgn="auto"/>
            <a:r>
              <a:rPr lang="en-US" b="1" i="0" dirty="0">
                <a:effectLst/>
                <a:latin typeface="-apple-system"/>
              </a:rPr>
              <a:t>System 1 + 2 </a:t>
            </a:r>
          </a:p>
          <a:p>
            <a:pPr algn="l" fontAlgn="auto"/>
            <a:r>
              <a:rPr lang="en-US" b="0" i="0" dirty="0">
                <a:effectLst/>
                <a:latin typeface="-apple-system"/>
              </a:rPr>
              <a:t>Statistical models of intelligence like deep neural networks roughly equate to System 1 thinking. Symbolic models of intelligence roughly equate to System 2 thinking. The field of </a:t>
            </a:r>
            <a:r>
              <a:rPr lang="en-US" b="0" i="0" dirty="0" err="1">
                <a:effectLst/>
                <a:latin typeface="-apple-system"/>
              </a:rPr>
              <a:t>neurosymbolic</a:t>
            </a:r>
            <a:r>
              <a:rPr lang="en-US" b="0" i="0" dirty="0">
                <a:effectLst/>
                <a:latin typeface="-apple-system"/>
              </a:rPr>
              <a:t> AI is looking for ways to create intelligent systems with System 1 </a:t>
            </a:r>
            <a:r>
              <a:rPr lang="en-US" b="0" i="1" dirty="0">
                <a:effectLst/>
                <a:latin typeface="-apple-system"/>
              </a:rPr>
              <a:t>and </a:t>
            </a:r>
            <a:r>
              <a:rPr lang="en-US" b="0" i="0" dirty="0">
                <a:effectLst/>
                <a:latin typeface="-apple-system"/>
              </a:rPr>
              <a:t>System 2 capabilities. Call it the holy grail of machine intelligence, just one more next step in machine intelligence, call it J.A.R.V.I.S. Whatever it is, the promise is huge. Uniting the strengths of statistical and symbolic AI in a fully integrated way really could give us systems that learn on their own, truly reason, solve a wider range of problems, and do so in a way that is more interpretable and explainable to us. Or so the theory goes.</a:t>
            </a:r>
          </a:p>
          <a:p>
            <a:pPr algn="l" fontAlgn="auto"/>
            <a:r>
              <a:rPr lang="en-US" b="0" i="0" dirty="0">
                <a:effectLst/>
                <a:latin typeface="-apple-system"/>
              </a:rPr>
              <a:t>It's a great theory. Many of the biggest names in AI research seem to think so. And the more I read the more interested I get. The possibilities are exciting. But even more, it’s an intellectually exciting goal.</a:t>
            </a:r>
          </a:p>
          <a:p>
            <a:endParaRPr lang="en-US" dirty="0"/>
          </a:p>
        </p:txBody>
      </p:sp>
      <p:sp>
        <p:nvSpPr>
          <p:cNvPr id="4" name="Slide Number Placeholder 3"/>
          <p:cNvSpPr>
            <a:spLocks noGrp="1"/>
          </p:cNvSpPr>
          <p:nvPr>
            <p:ph type="sldNum" sz="quarter" idx="5"/>
          </p:nvPr>
        </p:nvSpPr>
        <p:spPr/>
        <p:txBody>
          <a:bodyPr/>
          <a:lstStyle/>
          <a:p>
            <a:fld id="{49FA4733-BFEA-724D-9DC5-638028538485}" type="slidenum">
              <a:rPr lang="en-US" smtClean="0"/>
              <a:t>11</a:t>
            </a:fld>
            <a:endParaRPr lang="en-US"/>
          </a:p>
        </p:txBody>
      </p:sp>
    </p:spTree>
    <p:extLst>
      <p:ext uri="{BB962C8B-B14F-4D97-AF65-F5344CB8AC3E}">
        <p14:creationId xmlns:p14="http://schemas.microsoft.com/office/powerpoint/2010/main" val="1450196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46AF7-FE54-83AC-1558-B70524D131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DBBC38-A2D6-FA42-678E-5C06ADA6B8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BA47C9-3817-5A32-CFB2-6C51DAD837C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2CACE505-5E9A-DF30-CADC-E0A960D1BD0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BF589E-6E98-DA46-915B-22563344B2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674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41734-D519-F761-BB66-129F38CD3F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8B08EF-11B7-1E4A-B17D-D09BF527B3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BAE23B-0AD4-1294-1435-02F9BF5C726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3499F1-68BD-70BE-C391-247BA8289F45}"/>
              </a:ext>
            </a:extLst>
          </p:cNvPr>
          <p:cNvSpPr>
            <a:spLocks noGrp="1"/>
          </p:cNvSpPr>
          <p:nvPr>
            <p:ph type="sldNum" sz="quarter" idx="5"/>
          </p:nvPr>
        </p:nvSpPr>
        <p:spPr/>
        <p:txBody>
          <a:bodyPr/>
          <a:lstStyle/>
          <a:p>
            <a:fld id="{49FA4733-BFEA-724D-9DC5-638028538485}" type="slidenum">
              <a:rPr lang="en-US" smtClean="0"/>
              <a:t>15</a:t>
            </a:fld>
            <a:endParaRPr lang="en-US"/>
          </a:p>
        </p:txBody>
      </p:sp>
    </p:spTree>
    <p:extLst>
      <p:ext uri="{BB962C8B-B14F-4D97-AF65-F5344CB8AC3E}">
        <p14:creationId xmlns:p14="http://schemas.microsoft.com/office/powerpoint/2010/main" val="3338410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C8283-D3C3-8E05-0A04-901ADC9EDB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4035E5-9B37-55E0-4A05-2C4DECA678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98BADB-E8EA-CE4D-CE3F-F6DD91781F2D}"/>
              </a:ext>
            </a:extLst>
          </p:cNvPr>
          <p:cNvSpPr>
            <a:spLocks noGrp="1"/>
          </p:cNvSpPr>
          <p:nvPr>
            <p:ph type="dt" sz="half" idx="10"/>
          </p:nvPr>
        </p:nvSpPr>
        <p:spPr/>
        <p:txBody>
          <a:bodyPr/>
          <a:lstStyle/>
          <a:p>
            <a:fld id="{8F1957CF-498F-614E-A066-2E35C474E780}" type="datetime1">
              <a:rPr lang="en-US" smtClean="0"/>
              <a:t>11/24/24</a:t>
            </a:fld>
            <a:endParaRPr lang="en-US"/>
          </a:p>
        </p:txBody>
      </p:sp>
      <p:sp>
        <p:nvSpPr>
          <p:cNvPr id="5" name="Footer Placeholder 4">
            <a:extLst>
              <a:ext uri="{FF2B5EF4-FFF2-40B4-BE49-F238E27FC236}">
                <a16:creationId xmlns:a16="http://schemas.microsoft.com/office/drawing/2014/main" id="{B85D0054-8B48-7EC7-1FB3-8FE6582B69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B8EF79-455C-6615-6060-AD15731C4C31}"/>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3730998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27D5F-75CD-D06C-2524-AF036CBF806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F96973-D747-6A01-AB42-3C56E916DF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FED460-56D5-8355-975D-9AE81D9AD8F8}"/>
              </a:ext>
            </a:extLst>
          </p:cNvPr>
          <p:cNvSpPr>
            <a:spLocks noGrp="1"/>
          </p:cNvSpPr>
          <p:nvPr>
            <p:ph type="dt" sz="half" idx="10"/>
          </p:nvPr>
        </p:nvSpPr>
        <p:spPr/>
        <p:txBody>
          <a:bodyPr/>
          <a:lstStyle/>
          <a:p>
            <a:fld id="{5BFE84D1-A8F5-3948-8C4E-AA98C46A049A}" type="datetime1">
              <a:rPr lang="en-US" smtClean="0"/>
              <a:t>11/24/24</a:t>
            </a:fld>
            <a:endParaRPr lang="en-US"/>
          </a:p>
        </p:txBody>
      </p:sp>
      <p:sp>
        <p:nvSpPr>
          <p:cNvPr id="5" name="Footer Placeholder 4">
            <a:extLst>
              <a:ext uri="{FF2B5EF4-FFF2-40B4-BE49-F238E27FC236}">
                <a16:creationId xmlns:a16="http://schemas.microsoft.com/office/drawing/2014/main" id="{F072EDC6-B8DA-A571-E265-BF33119B0C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51ED9E-9504-A037-8B5F-DC5CD8EDC4C1}"/>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4093436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D92884-E312-82D7-8DE1-33701035F9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66A4B9-B9DB-DD55-5CC0-038A04FC5C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C4F6F0-4454-2120-9F98-551DBE952DFC}"/>
              </a:ext>
            </a:extLst>
          </p:cNvPr>
          <p:cNvSpPr>
            <a:spLocks noGrp="1"/>
          </p:cNvSpPr>
          <p:nvPr>
            <p:ph type="dt" sz="half" idx="10"/>
          </p:nvPr>
        </p:nvSpPr>
        <p:spPr/>
        <p:txBody>
          <a:bodyPr/>
          <a:lstStyle/>
          <a:p>
            <a:fld id="{C723E680-0C54-AD41-902F-5597568A1398}" type="datetime1">
              <a:rPr lang="en-US" smtClean="0"/>
              <a:t>11/24/24</a:t>
            </a:fld>
            <a:endParaRPr lang="en-US"/>
          </a:p>
        </p:txBody>
      </p:sp>
      <p:sp>
        <p:nvSpPr>
          <p:cNvPr id="5" name="Footer Placeholder 4">
            <a:extLst>
              <a:ext uri="{FF2B5EF4-FFF2-40B4-BE49-F238E27FC236}">
                <a16:creationId xmlns:a16="http://schemas.microsoft.com/office/drawing/2014/main" id="{C0B11EA0-3678-3D9E-6A10-09B7CCF46F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69BC42-9CBC-A46F-3E88-E785E1304F7C}"/>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6199536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wo column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655" y="1728000"/>
            <a:ext cx="5580000" cy="4734000"/>
          </a:xfrm>
        </p:spPr>
        <p:txBody>
          <a:bodyPr rIns="91440">
            <a:normAutofit/>
          </a:bodyPr>
          <a:lstStyle>
            <a:lvl1pPr marL="228589" indent="-228589">
              <a:spcBef>
                <a:spcPts val="900"/>
              </a:spcBef>
              <a:buFont typeface="Wingdings" pitchFamily="2" charset="2"/>
              <a:buChar char="§"/>
              <a:defRPr sz="2400" baseline="0">
                <a:solidFill>
                  <a:schemeClr val="tx2"/>
                </a:solidFill>
              </a:defRPr>
            </a:lvl1pPr>
            <a:lvl2pPr marL="457178" indent="-228589">
              <a:spcBef>
                <a:spcPts val="0"/>
              </a:spcBef>
              <a:defRPr sz="2200" baseline="0">
                <a:solidFill>
                  <a:schemeClr val="tx2"/>
                </a:solidFill>
              </a:defRPr>
            </a:lvl2pPr>
            <a:lvl3pPr marL="685766" indent="-228589">
              <a:spcBef>
                <a:spcPts val="0"/>
              </a:spcBef>
              <a:buFont typeface="Wingdings" pitchFamily="2" charset="2"/>
              <a:buChar char="§"/>
              <a:defRPr sz="2000" baseline="0">
                <a:solidFill>
                  <a:schemeClr val="tx2"/>
                </a:solidFill>
              </a:defRPr>
            </a:lvl3pPr>
            <a:lvl4pPr>
              <a:defRPr sz="1600">
                <a:solidFill>
                  <a:schemeClr val="tx2"/>
                </a:solidFill>
              </a:defRPr>
            </a:lvl4pPr>
            <a:lvl5pPr>
              <a:defRPr sz="1600">
                <a:solidFill>
                  <a:schemeClr val="tx2"/>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6126517" y="1728000"/>
            <a:ext cx="5580000" cy="4720611"/>
          </a:xfrm>
        </p:spPr>
        <p:txBody>
          <a:bodyPr>
            <a:normAutofit/>
          </a:bodyPr>
          <a:lstStyle>
            <a:lvl1pPr marL="228589" indent="-228589">
              <a:spcBef>
                <a:spcPts val="900"/>
              </a:spcBef>
              <a:buFont typeface="Wingdings" pitchFamily="2" charset="2"/>
              <a:buChar char="§"/>
              <a:defRPr sz="2400" baseline="0">
                <a:solidFill>
                  <a:schemeClr val="tx2"/>
                </a:solidFill>
              </a:defRPr>
            </a:lvl1pPr>
            <a:lvl2pPr marL="457178" indent="-228589">
              <a:spcBef>
                <a:spcPts val="0"/>
              </a:spcBef>
              <a:defRPr sz="2200" baseline="0">
                <a:solidFill>
                  <a:schemeClr val="tx2"/>
                </a:solidFill>
              </a:defRPr>
            </a:lvl2pPr>
            <a:lvl3pPr marL="685766" indent="-228589">
              <a:spcBef>
                <a:spcPts val="0"/>
              </a:spcBef>
              <a:buFont typeface="Wingdings" pitchFamily="2" charset="2"/>
              <a:buChar char="§"/>
              <a:defRPr sz="2000" baseline="0">
                <a:solidFill>
                  <a:schemeClr val="tx2"/>
                </a:solidFill>
              </a:defRPr>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5" name="Title 10"/>
          <p:cNvSpPr>
            <a:spLocks noGrp="1"/>
          </p:cNvSpPr>
          <p:nvPr>
            <p:ph type="title"/>
          </p:nvPr>
        </p:nvSpPr>
        <p:spPr>
          <a:xfrm>
            <a:off x="456656" y="300859"/>
            <a:ext cx="11248513" cy="914400"/>
          </a:xfrm>
          <a:prstGeom prst="rect">
            <a:avLst/>
          </a:prstGeom>
        </p:spPr>
        <p:txBody>
          <a:bodyPr lIns="0" tIns="0" rIns="0" bIns="0" anchor="ctr" anchorCtr="0"/>
          <a:lstStyle>
            <a:lvl1pPr algn="ctr">
              <a:defRPr sz="3000" baseline="0">
                <a:solidFill>
                  <a:srgbClr val="00B0F0"/>
                </a:solidFill>
              </a:defRPr>
            </a:lvl1pPr>
          </a:lstStyle>
          <a:p>
            <a:r>
              <a:rPr lang="en-US" dirty="0"/>
              <a:t>Click to edit Master title style</a:t>
            </a:r>
          </a:p>
        </p:txBody>
      </p:sp>
    </p:spTree>
    <p:extLst>
      <p:ext uri="{BB962C8B-B14F-4D97-AF65-F5344CB8AC3E}">
        <p14:creationId xmlns:p14="http://schemas.microsoft.com/office/powerpoint/2010/main" val="1901105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p>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4761131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12192000" cy="6000750"/>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314404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287999" y="6044184"/>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3335316" y="6042370"/>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descr="IBM 8-bar logo">
            <a:extLst>
              <a:ext uri="{FF2B5EF4-FFF2-40B4-BE49-F238E27FC236}">
                <a16:creationId xmlns:a16="http://schemas.microsoft.com/office/drawing/2014/main" id="{418F6040-10C6-A4A5-7C1E-09A9F553C05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15981571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0"/>
            <a:ext cx="12192000" cy="600075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indent="0" algn="l" defTabSz="457109" rtl="0" eaLnBrk="1" fontAlgn="base" latinLnBrk="0" hangingPunct="1">
              <a:lnSpc>
                <a:spcPct val="100000"/>
              </a:lnSpc>
              <a:spcBef>
                <a:spcPct val="0"/>
              </a:spcBef>
              <a:spcAft>
                <a:spcPct val="0"/>
              </a:spcAft>
              <a:buClrTx/>
              <a:buSzTx/>
              <a:buFont typeface="IBM Plex Sans Light"/>
              <a:buNone/>
              <a:tabLst/>
            </a:pPr>
            <a:endParaRPr kumimoji="0" lang="en-US" sz="700"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228679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287999" y="6044184"/>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3335316" y="6042370"/>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descr="IBM 8-bar logo">
            <a:extLst>
              <a:ext uri="{FF2B5EF4-FFF2-40B4-BE49-F238E27FC236}">
                <a16:creationId xmlns:a16="http://schemas.microsoft.com/office/drawing/2014/main" id="{CCD12723-D775-EE21-95A9-8E6D8BA4DC2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37626060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2286794"/>
          </a:xfrm>
        </p:spPr>
        <p:txBody>
          <a:bodyPr/>
          <a:lstStyle>
            <a:lvl1pPr>
              <a:lnSpc>
                <a:spcPct val="100000"/>
              </a:lnSpc>
              <a:defRPr sz="4299"/>
            </a:lvl1pPr>
          </a:lstStyle>
          <a:p>
            <a:r>
              <a:rPr lang="en-US"/>
              <a:t>Click to edit Master title style</a:t>
            </a:r>
            <a:endParaRPr lang="en-US" dirty="0"/>
          </a:p>
        </p:txBody>
      </p:sp>
      <p:pic>
        <p:nvPicPr>
          <p:cNvPr id="3" name="Picture 2" descr="IBM 8-bar logo">
            <a:extLst>
              <a:ext uri="{FF2B5EF4-FFF2-40B4-BE49-F238E27FC236}">
                <a16:creationId xmlns:a16="http://schemas.microsoft.com/office/drawing/2014/main" id="{D1A09496-D938-6EB1-106C-48C5E423EAB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3399898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228679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287998" y="6231636"/>
            <a:ext cx="5524575" cy="381000"/>
          </a:xfrm>
        </p:spPr>
        <p:txBody>
          <a:bodyPr anchor="b"/>
          <a:lstStyle>
            <a:lvl1pPr>
              <a:lnSpc>
                <a:spcPct val="110000"/>
              </a:lnSpc>
              <a:spcBef>
                <a:spcPts val="0"/>
              </a:spcBef>
              <a:defRPr sz="1400">
                <a:solidFill>
                  <a:schemeClr val="tx1"/>
                </a:solidFill>
              </a:defRPr>
            </a:lvl1pPr>
          </a:lstStyle>
          <a:p>
            <a:pPr lvl="0"/>
            <a:r>
              <a:rPr lang="en-US"/>
              <a:t>Click to edit Master text styles</a:t>
            </a:r>
          </a:p>
        </p:txBody>
      </p:sp>
      <p:pic>
        <p:nvPicPr>
          <p:cNvPr id="3" name="Picture 2" descr="IBM 8-bar logo">
            <a:extLst>
              <a:ext uri="{FF2B5EF4-FFF2-40B4-BE49-F238E27FC236}">
                <a16:creationId xmlns:a16="http://schemas.microsoft.com/office/drawing/2014/main" id="{6C5E26C6-9CEF-2A61-0C64-FAACB68F53D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9746362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192024"/>
            <a:ext cx="5049878" cy="523954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a:t>Place imagery here</a:t>
            </a:r>
          </a:p>
        </p:txBody>
      </p:sp>
      <p:pic>
        <p:nvPicPr>
          <p:cNvPr id="9" name="Picture 8" descr="IBM 8-bar logo">
            <a:extLst>
              <a:ext uri="{FF2B5EF4-FFF2-40B4-BE49-F238E27FC236}">
                <a16:creationId xmlns:a16="http://schemas.microsoft.com/office/drawing/2014/main" id="{735CD4FC-3A11-28F6-09EF-9089FE9596B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8888" y="6263482"/>
            <a:ext cx="819043" cy="304800"/>
          </a:xfrm>
          <a:prstGeom prst="rect">
            <a:avLst/>
          </a:prstGeom>
        </p:spPr>
      </p:pic>
    </p:spTree>
    <p:extLst>
      <p:ext uri="{BB962C8B-B14F-4D97-AF65-F5344CB8AC3E}">
        <p14:creationId xmlns:p14="http://schemas.microsoft.com/office/powerpoint/2010/main" val="37933348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87999" y="288036"/>
            <a:ext cx="5049180" cy="285750"/>
          </a:xfrm>
        </p:spPr>
        <p:txBody>
          <a:bodyPr/>
          <a:lstStyle>
            <a:lvl1pPr>
              <a:spcBef>
                <a:spcPts val="0"/>
              </a:spcBef>
              <a:defRPr sz="14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763524"/>
            <a:ext cx="5049180" cy="4668838"/>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8888" y="6263482"/>
            <a:ext cx="819043" cy="304800"/>
          </a:xfrm>
          <a:prstGeom prst="rect">
            <a:avLst/>
          </a:prstGeom>
        </p:spPr>
      </p:pic>
    </p:spTree>
    <p:extLst>
      <p:ext uri="{BB962C8B-B14F-4D97-AF65-F5344CB8AC3E}">
        <p14:creationId xmlns:p14="http://schemas.microsoft.com/office/powerpoint/2010/main" val="3392674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EE414-D2B3-B40C-E344-085DBCEA6C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755DBD-8DFD-42DC-12A5-297B1AC2FD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733D64-AF6A-AA07-C761-7226ACEB5D54}"/>
              </a:ext>
            </a:extLst>
          </p:cNvPr>
          <p:cNvSpPr>
            <a:spLocks noGrp="1"/>
          </p:cNvSpPr>
          <p:nvPr>
            <p:ph type="dt" sz="half" idx="10"/>
          </p:nvPr>
        </p:nvSpPr>
        <p:spPr/>
        <p:txBody>
          <a:bodyPr/>
          <a:lstStyle/>
          <a:p>
            <a:fld id="{4957D126-A57A-9842-BF14-A38A764CDF6D}" type="datetime1">
              <a:rPr lang="en-US" smtClean="0"/>
              <a:t>11/24/24</a:t>
            </a:fld>
            <a:endParaRPr lang="en-US"/>
          </a:p>
        </p:txBody>
      </p:sp>
      <p:sp>
        <p:nvSpPr>
          <p:cNvPr id="5" name="Footer Placeholder 4">
            <a:extLst>
              <a:ext uri="{FF2B5EF4-FFF2-40B4-BE49-F238E27FC236}">
                <a16:creationId xmlns:a16="http://schemas.microsoft.com/office/drawing/2014/main" id="{FF64AB35-EAB6-2DFD-2A4C-786DC2E087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6FD17B-93E7-3F40-F91C-C7509F99294D}"/>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41618739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2477765" cy="2286794"/>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6380919" y="284957"/>
            <a:ext cx="2476178" cy="5715794"/>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9430110" y="284957"/>
            <a:ext cx="2474590" cy="5715794"/>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284125" y="6402118"/>
            <a:ext cx="2477765" cy="190500"/>
          </a:xfrm>
        </p:spPr>
        <p:txBody>
          <a:bodyPr/>
          <a:lstStyle/>
          <a:p>
            <a:endParaRPr lang="en-US"/>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9698754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1429544"/>
          </a:xfrm>
        </p:spPr>
        <p:txBody>
          <a:bodyPr rIns="457200"/>
          <a:lstStyle>
            <a:lvl1pPr>
              <a:lnSpc>
                <a:spcPct val="100000"/>
              </a:lnSpc>
              <a:defRPr sz="3199">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284125" y="6402118"/>
            <a:ext cx="2477765" cy="190500"/>
          </a:xfrm>
        </p:spPr>
        <p:txBody>
          <a:bodyPr/>
          <a:lstStyle/>
          <a:p>
            <a:endParaRPr lang="en-US"/>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0862868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87300" y="210312"/>
            <a:ext cx="8569797" cy="4095750"/>
          </a:xfrm>
        </p:spPr>
        <p:txBody>
          <a:bodyPr/>
          <a:lstStyle>
            <a:lvl1pPr>
              <a:defRPr sz="8598"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284125" y="6402118"/>
            <a:ext cx="2477765" cy="190500"/>
          </a:xfrm>
        </p:spPr>
        <p:txBody>
          <a:bodyPr/>
          <a:lstStyle/>
          <a:p>
            <a:endParaRPr lang="en-US"/>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053619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4953942" cy="1429544"/>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6382795" y="224028"/>
            <a:ext cx="5520318" cy="4287044"/>
          </a:xfrm>
        </p:spPr>
        <p:txBody>
          <a:bodyPr/>
          <a:lstStyle>
            <a:lvl1pPr>
              <a:lnSpc>
                <a:spcPct val="100000"/>
              </a:lnSpc>
              <a:spcBef>
                <a:spcPts val="0"/>
              </a:spcBef>
              <a:defRPr sz="3199">
                <a:solidFill>
                  <a:schemeClr val="tx2"/>
                </a:solidFill>
              </a:defRPr>
            </a:lvl1pPr>
            <a:lvl2pPr marL="292549" indent="-292549">
              <a:lnSpc>
                <a:spcPct val="100000"/>
              </a:lnSpc>
              <a:spcBef>
                <a:spcPts val="0"/>
              </a:spcBef>
              <a:defRPr sz="3199">
                <a:solidFill>
                  <a:schemeClr val="tx2"/>
                </a:solidFill>
              </a:defRPr>
            </a:lvl2pPr>
            <a:lvl3pPr marL="548530" indent="-292549">
              <a:lnSpc>
                <a:spcPct val="100000"/>
              </a:lnSpc>
              <a:spcBef>
                <a:spcPts val="0"/>
              </a:spcBef>
              <a:defRPr sz="3199">
                <a:solidFill>
                  <a:schemeClr val="tx2"/>
                </a:solidFill>
              </a:defRPr>
            </a:lvl3pPr>
            <a:lvl4pPr marL="877648">
              <a:lnSpc>
                <a:spcPct val="100000"/>
              </a:lnSpc>
              <a:spcBef>
                <a:spcPts val="0"/>
              </a:spcBef>
              <a:defRPr sz="3199">
                <a:solidFill>
                  <a:schemeClr val="tx2"/>
                </a:solidFill>
              </a:defRPr>
            </a:lvl4pPr>
            <a:lvl5pPr>
              <a:lnSpc>
                <a:spcPct val="100000"/>
              </a:lnSpc>
              <a:spcBef>
                <a:spcPts val="0"/>
              </a:spcBef>
              <a:defRPr sz="3199"/>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284125" y="6402118"/>
            <a:ext cx="2477765" cy="190500"/>
          </a:xfrm>
        </p:spPr>
        <p:txBody>
          <a:bodyPr/>
          <a:lstStyle/>
          <a:p>
            <a:endParaRPr lang="en-US"/>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353230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210312"/>
            <a:ext cx="7330121" cy="485854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284125" y="6402118"/>
            <a:ext cx="2477765" cy="190500"/>
          </a:xfrm>
        </p:spPr>
        <p:txBody>
          <a:bodyPr/>
          <a:lstStyle/>
          <a:p>
            <a:endParaRPr lang="en-US"/>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702172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287999" y="288036"/>
            <a:ext cx="3811091" cy="3144044"/>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87998" y="4649724"/>
            <a:ext cx="5524575" cy="1771650"/>
          </a:xfrm>
        </p:spPr>
        <p:txBody>
          <a:bodyPr anchor="b"/>
          <a:lstStyle>
            <a:lvl1pPr>
              <a:lnSpc>
                <a:spcPct val="90000"/>
              </a:lnSpc>
              <a:spcBef>
                <a:spcPts val="0"/>
              </a:spcBef>
              <a:defRPr sz="12897" b="0" i="0">
                <a:solidFill>
                  <a:schemeClr val="accent1"/>
                </a:solidFill>
                <a:latin typeface="IBM Plex Sans ExtLt" panose="020B0303050203000203" pitchFamily="34" charset="0"/>
              </a:defRPr>
            </a:lvl1pPr>
          </a:lstStyle>
          <a:p>
            <a:r>
              <a:rPr lang="en-US" dirty="0"/>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p:nvPr userDrawn="1"/>
        </p:nvCxnSpPr>
        <p:spPr bwMode="auto">
          <a:xfrm>
            <a:off x="609600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6380919" y="288036"/>
            <a:ext cx="3809504" cy="3144044"/>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380919" y="4648200"/>
            <a:ext cx="5523781" cy="1771650"/>
          </a:xfrm>
        </p:spPr>
        <p:txBody>
          <a:bodyPr anchor="b"/>
          <a:lstStyle>
            <a:lvl1pPr>
              <a:lnSpc>
                <a:spcPct val="90000"/>
              </a:lnSpc>
              <a:spcBef>
                <a:spcPts val="0"/>
              </a:spcBef>
              <a:defRPr sz="12897" b="0" i="0">
                <a:solidFill>
                  <a:schemeClr val="accent1"/>
                </a:solidFill>
                <a:latin typeface="IBM Plex Sans ExtLt" panose="020B0303050203000203" pitchFamily="34" charset="0"/>
              </a:defRPr>
            </a:lvl1pPr>
          </a:lstStyle>
          <a:p>
            <a:r>
              <a:rPr lang="en-US" dirty="0"/>
              <a:t>+00%</a:t>
            </a:r>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284125" y="6402118"/>
            <a:ext cx="2477765" cy="190500"/>
          </a:xfrm>
        </p:spPr>
        <p:txBody>
          <a:bodyPr/>
          <a:lstStyle/>
          <a:p>
            <a:endParaRPr lang="en-US"/>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462929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88036"/>
            <a:ext cx="2474590" cy="142954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14884"/>
            <a:ext cx="2475384" cy="953956"/>
          </a:xfrm>
        </p:spPr>
        <p:txBody>
          <a:bodyPr/>
          <a:lstStyle>
            <a:lvl1pPr>
              <a:lnSpc>
                <a:spcPct val="90000"/>
              </a:lnSpc>
              <a:defRPr sz="6499">
                <a:solidFill>
                  <a:schemeClr val="accent1"/>
                </a:solidFill>
              </a:defRPr>
            </a:lvl1pPr>
            <a:lvl2pPr marL="0" indent="0">
              <a:buNone/>
              <a:defRPr/>
            </a:lvl2pPr>
          </a:lstStyle>
          <a:p>
            <a:pPr lvl="0"/>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3333316" y="1166534"/>
            <a:ext cx="2475384" cy="483652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383301" y="213241"/>
            <a:ext cx="2474590" cy="953294"/>
          </a:xfrm>
        </p:spPr>
        <p:txBody>
          <a:bodyPr/>
          <a:lstStyle>
            <a:lvl1pPr>
              <a:lnSpc>
                <a:spcPct val="90000"/>
              </a:lnSpc>
              <a:defRPr sz="6499">
                <a:solidFill>
                  <a:schemeClr val="accent1"/>
                </a:solidFill>
              </a:defRPr>
            </a:lvl1pPr>
          </a:lstStyle>
          <a:p>
            <a:pPr lvl="0"/>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1167327"/>
            <a:ext cx="2476178"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9428523" y="214827"/>
            <a:ext cx="2474590" cy="951707"/>
          </a:xfrm>
        </p:spPr>
        <p:txBody>
          <a:bodyPr/>
          <a:lstStyle>
            <a:lvl1pPr>
              <a:lnSpc>
                <a:spcPct val="90000"/>
              </a:lnSpc>
              <a:defRPr sz="6499">
                <a:solidFill>
                  <a:schemeClr val="accent1"/>
                </a:solidFill>
              </a:defRPr>
            </a:lvl1pPr>
          </a:lstStyle>
          <a:p>
            <a:pPr lvl="0"/>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9428522" y="1166534"/>
            <a:ext cx="2476178"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284125" y="6402118"/>
            <a:ext cx="2477765" cy="190500"/>
          </a:xfrm>
        </p:spPr>
        <p:txBody>
          <a:bodyPr/>
          <a:lstStyle/>
          <a:p>
            <a:endParaRPr lang="en-US"/>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0423069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87300" y="201168"/>
            <a:ext cx="2474590" cy="2667794"/>
          </a:xfrm>
        </p:spPr>
        <p:txBody>
          <a:bodyPr/>
          <a:lstStyle>
            <a:lvl1pPr>
              <a:lnSpc>
                <a:spcPct val="100000"/>
              </a:lnSpc>
              <a:defRPr sz="4299">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3333316" y="201168"/>
            <a:ext cx="5523781" cy="2667794"/>
          </a:xfrm>
        </p:spPr>
        <p:txBody>
          <a:bodyPr/>
          <a:lstStyle>
            <a:lvl1pPr>
              <a:lnSpc>
                <a:spcPct val="100000"/>
              </a:lnSpc>
              <a:spcBef>
                <a:spcPts val="0"/>
              </a:spcBef>
              <a:defRPr sz="4299">
                <a:solidFill>
                  <a:schemeClr val="tx1"/>
                </a:solidFill>
              </a:defRPr>
            </a:lvl1pPr>
            <a:lvl2pPr marL="393113" indent="-393113">
              <a:lnSpc>
                <a:spcPct val="100000"/>
              </a:lnSpc>
              <a:spcBef>
                <a:spcPts val="0"/>
              </a:spcBef>
              <a:defRPr sz="4299">
                <a:solidFill>
                  <a:schemeClr val="tx1"/>
                </a:solidFill>
              </a:defRPr>
            </a:lvl2pPr>
            <a:lvl3pPr marL="749658" indent="-393113">
              <a:lnSpc>
                <a:spcPct val="100000"/>
              </a:lnSpc>
              <a:spcBef>
                <a:spcPts val="0"/>
              </a:spcBef>
              <a:defRPr sz="4299">
                <a:solidFill>
                  <a:schemeClr val="tx1"/>
                </a:solidFill>
              </a:defRPr>
            </a:lvl3pPr>
            <a:lvl4pPr marL="1142771" indent="-393113">
              <a:lnSpc>
                <a:spcPct val="100000"/>
              </a:lnSpc>
              <a:spcBef>
                <a:spcPts val="0"/>
              </a:spcBef>
              <a:defRPr sz="4299">
                <a:solidFill>
                  <a:schemeClr val="tx1"/>
                </a:solidFill>
              </a:defRPr>
            </a:lvl4pPr>
            <a:lvl5pPr>
              <a:lnSpc>
                <a:spcPct val="100000"/>
              </a:lnSpc>
              <a:spcBef>
                <a:spcPts val="0"/>
              </a:spcBef>
              <a:defRPr sz="4299">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87300" y="3238500"/>
            <a:ext cx="2474590" cy="2667000"/>
          </a:xfrm>
        </p:spPr>
        <p:txBody>
          <a:bodyPr/>
          <a:lstStyle>
            <a:lvl1pPr>
              <a:lnSpc>
                <a:spcPct val="100000"/>
              </a:lnSpc>
              <a:defRPr sz="4299">
                <a:solidFill>
                  <a:schemeClr val="accent1"/>
                </a:solidFill>
              </a:defRPr>
            </a:lvl1pPr>
            <a:lvl2pPr>
              <a:lnSpc>
                <a:spcPct val="100000"/>
              </a:lnSpc>
              <a:defRPr sz="4299">
                <a:solidFill>
                  <a:schemeClr val="accent1"/>
                </a:solidFill>
              </a:defRPr>
            </a:lvl2pPr>
            <a:lvl3pPr>
              <a:lnSpc>
                <a:spcPct val="100000"/>
              </a:lnSpc>
              <a:defRPr sz="4299">
                <a:solidFill>
                  <a:schemeClr val="accent1"/>
                </a:solidFill>
              </a:defRPr>
            </a:lvl3pPr>
            <a:lvl4pPr>
              <a:lnSpc>
                <a:spcPct val="100000"/>
              </a:lnSpc>
              <a:defRPr sz="4299">
                <a:solidFill>
                  <a:schemeClr val="accent1"/>
                </a:solidFill>
              </a:defRPr>
            </a:lvl4pPr>
            <a:lvl5pPr>
              <a:lnSpc>
                <a:spcPct val="100000"/>
              </a:lnSpc>
              <a:defRPr sz="4299">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3333316" y="3238500"/>
            <a:ext cx="5523781" cy="2667000"/>
          </a:xfrm>
        </p:spPr>
        <p:txBody>
          <a:bodyPr/>
          <a:lstStyle>
            <a:lvl1pPr>
              <a:lnSpc>
                <a:spcPct val="100000"/>
              </a:lnSpc>
              <a:spcBef>
                <a:spcPts val="0"/>
              </a:spcBef>
              <a:defRPr sz="4299">
                <a:solidFill>
                  <a:schemeClr val="tx1"/>
                </a:solidFill>
              </a:defRPr>
            </a:lvl1pPr>
            <a:lvl2pPr marL="393113" indent="-393113">
              <a:lnSpc>
                <a:spcPct val="100000"/>
              </a:lnSpc>
              <a:spcBef>
                <a:spcPts val="0"/>
              </a:spcBef>
              <a:defRPr sz="4299">
                <a:solidFill>
                  <a:schemeClr val="tx1"/>
                </a:solidFill>
              </a:defRPr>
            </a:lvl2pPr>
            <a:lvl3pPr marL="749658" indent="-393113">
              <a:lnSpc>
                <a:spcPct val="100000"/>
              </a:lnSpc>
              <a:spcBef>
                <a:spcPts val="0"/>
              </a:spcBef>
              <a:defRPr sz="4299">
                <a:solidFill>
                  <a:schemeClr val="tx1"/>
                </a:solidFill>
              </a:defRPr>
            </a:lvl3pPr>
            <a:lvl4pPr marL="1142771" indent="-393113">
              <a:lnSpc>
                <a:spcPct val="100000"/>
              </a:lnSpc>
              <a:spcBef>
                <a:spcPts val="0"/>
              </a:spcBef>
              <a:defRPr sz="4299">
                <a:solidFill>
                  <a:schemeClr val="tx1"/>
                </a:solidFill>
              </a:defRPr>
            </a:lvl4pPr>
            <a:lvl5pPr>
              <a:lnSpc>
                <a:spcPct val="100000"/>
              </a:lnSpc>
              <a:spcBef>
                <a:spcPts val="0"/>
              </a:spcBef>
              <a:defRPr sz="4299">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284125" y="6402118"/>
            <a:ext cx="2477765" cy="190500"/>
          </a:xfrm>
        </p:spPr>
        <p:txBody>
          <a:bodyPr/>
          <a:lstStyle/>
          <a:p>
            <a:endParaRPr lang="en-US"/>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624371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88036"/>
            <a:ext cx="2474590" cy="142954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05740"/>
            <a:ext cx="2475384" cy="1429544"/>
          </a:xfrm>
        </p:spPr>
        <p:txBody>
          <a:bodyPr/>
          <a:lstStyle>
            <a:lvl1pPr>
              <a:lnSpc>
                <a:spcPct val="90000"/>
              </a:lnSpc>
              <a:defRPr sz="6499">
                <a:solidFill>
                  <a:schemeClr val="accent1"/>
                </a:solidFill>
              </a:defRPr>
            </a:lvl1pPr>
            <a:lvl2pPr marL="0" indent="0">
              <a:buNone/>
              <a:defRPr/>
            </a:lvl2pPr>
          </a:lstStyle>
          <a:p>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380919" y="288036"/>
            <a:ext cx="3809504" cy="1429544"/>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3333316" y="20002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3333316" y="2093976"/>
            <a:ext cx="2475384" cy="1428753"/>
          </a:xfrm>
        </p:spPr>
        <p:txBody>
          <a:bodyPr/>
          <a:lstStyle>
            <a:lvl1pPr>
              <a:lnSpc>
                <a:spcPct val="90000"/>
              </a:lnSpc>
              <a:defRPr sz="6499">
                <a:solidFill>
                  <a:schemeClr val="accent1"/>
                </a:solidFill>
              </a:defRPr>
            </a:lvl1pPr>
          </a:lstStyle>
          <a:p>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2190750"/>
            <a:ext cx="3809504" cy="14287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3333316" y="40957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3333317" y="4201668"/>
            <a:ext cx="2475383" cy="1428753"/>
          </a:xfrm>
        </p:spPr>
        <p:txBody>
          <a:bodyPr/>
          <a:lstStyle>
            <a:lvl1pPr>
              <a:lnSpc>
                <a:spcPct val="90000"/>
              </a:lnSpc>
              <a:defRPr sz="6499">
                <a:solidFill>
                  <a:schemeClr val="accent1"/>
                </a:solidFill>
              </a:defRPr>
            </a:lvl1pPr>
          </a:lstStyle>
          <a:p>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6380919" y="4286250"/>
            <a:ext cx="3809504" cy="14287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a:lnSpc>
                <a:spcPct val="120000"/>
              </a:lnSpc>
              <a:spcBef>
                <a:spcPts val="0"/>
              </a:spcBef>
              <a:defRPr sz="800" b="0" i="0">
                <a:solidFill>
                  <a:schemeClr val="tx1"/>
                </a:solidFill>
                <a:latin typeface="IBM Plex Sans" panose="020B0503050203000203" pitchFamily="34" charset="0"/>
              </a:defRPr>
            </a:lvl2pPr>
            <a:lvl3pPr>
              <a:lnSpc>
                <a:spcPct val="120000"/>
              </a:lnSpc>
              <a:spcBef>
                <a:spcPts val="0"/>
              </a:spcBef>
              <a:defRPr sz="800" b="0" i="0">
                <a:solidFill>
                  <a:schemeClr val="tx1"/>
                </a:solidFill>
                <a:latin typeface="IBM Plex Sans" panose="020B0503050203000203" pitchFamily="34" charset="0"/>
              </a:defRPr>
            </a:lvl3pPr>
            <a:lvl4pPr>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284125" y="6402118"/>
            <a:ext cx="2477765" cy="190500"/>
          </a:xfrm>
        </p:spPr>
        <p:txBody>
          <a:bodyPr/>
          <a:lstStyle/>
          <a:p>
            <a:endParaRPr lang="en-US"/>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37138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87999" y="1714500"/>
            <a:ext cx="2477765"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284125" y="6402118"/>
            <a:ext cx="2477765" cy="190500"/>
          </a:xfrm>
        </p:spPr>
        <p:txBody>
          <a:bodyPr/>
          <a:lstStyle/>
          <a:p>
            <a:endParaRPr lang="en-US"/>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958965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419A7-78B2-2DA0-3C42-6BF9A61064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6F9EC6-A4AA-96BC-7F10-CEC86DD56E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D9A2BA-57BD-2A3F-13CC-2D23BFF2877E}"/>
              </a:ext>
            </a:extLst>
          </p:cNvPr>
          <p:cNvSpPr>
            <a:spLocks noGrp="1"/>
          </p:cNvSpPr>
          <p:nvPr>
            <p:ph type="dt" sz="half" idx="10"/>
          </p:nvPr>
        </p:nvSpPr>
        <p:spPr/>
        <p:txBody>
          <a:bodyPr/>
          <a:lstStyle/>
          <a:p>
            <a:fld id="{9425FC2A-5C03-8E4F-B4EB-A08AD91939FC}" type="datetime1">
              <a:rPr lang="en-US" smtClean="0"/>
              <a:t>11/24/24</a:t>
            </a:fld>
            <a:endParaRPr lang="en-US"/>
          </a:p>
        </p:txBody>
      </p:sp>
      <p:sp>
        <p:nvSpPr>
          <p:cNvPr id="5" name="Footer Placeholder 4">
            <a:extLst>
              <a:ext uri="{FF2B5EF4-FFF2-40B4-BE49-F238E27FC236}">
                <a16:creationId xmlns:a16="http://schemas.microsoft.com/office/drawing/2014/main" id="{D51A26D4-3944-4DB8-ED23-9D322D1D35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8D66A5-05B8-8FFE-B07A-348E1DFF5232}"/>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845748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6"/>
            <a:ext cx="2477765" cy="762794"/>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289681" y="1714500"/>
            <a:ext cx="2475384"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3047603" y="1714500"/>
            <a:ext cx="0" cy="42862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1" name="Straight Connector 20" descr="Vertical column divider">
            <a:extLst>
              <a:ext uri="{FF2B5EF4-FFF2-40B4-BE49-F238E27FC236}">
                <a16:creationId xmlns:a16="http://schemas.microsoft.com/office/drawing/2014/main" id="{CDB8CB8D-C4DB-E357-4948-59CD6A18A9DC}"/>
              </a:ext>
            </a:extLst>
          </p:cNvPr>
          <p:cNvCxnSpPr/>
          <p:nvPr userDrawn="1"/>
        </p:nvCxnSpPr>
        <p:spPr bwMode="auto">
          <a:xfrm>
            <a:off x="6093683"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2" name="Straight Connector 21" descr="Vertical column divider">
            <a:extLst>
              <a:ext uri="{FF2B5EF4-FFF2-40B4-BE49-F238E27FC236}">
                <a16:creationId xmlns:a16="http://schemas.microsoft.com/office/drawing/2014/main" id="{8B5887E5-28C4-AA99-EBD5-E34B88F46F25}"/>
              </a:ext>
            </a:extLst>
          </p:cNvPr>
          <p:cNvCxnSpPr/>
          <p:nvPr userDrawn="1"/>
        </p:nvCxnSpPr>
        <p:spPr bwMode="auto">
          <a:xfrm>
            <a:off x="9142810"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284125" y="6402118"/>
            <a:ext cx="2477765" cy="190500"/>
          </a:xfrm>
        </p:spPr>
        <p:txBody>
          <a:bodyPr/>
          <a:lstStyle/>
          <a:p>
            <a:endParaRPr lang="en-US"/>
          </a:p>
        </p:txBody>
      </p: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722078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6"/>
            <a:ext cx="2477765"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284125" y="6402118"/>
            <a:ext cx="2477765" cy="190500"/>
          </a:xfrm>
        </p:spPr>
        <p:txBody>
          <a:bodyPr/>
          <a:lstStyle/>
          <a:p>
            <a:endParaRPr lang="en-US"/>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1919605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87999" y="288036"/>
            <a:ext cx="2474590" cy="1048544"/>
          </a:xfrm>
        </p:spPr>
        <p:txBody>
          <a:bodyPr/>
          <a:lstStyle>
            <a:lvl1pPr>
              <a:lnSpc>
                <a:spcPct val="110000"/>
              </a:lnSpc>
              <a:defRPr sz="12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87999" y="1714500"/>
            <a:ext cx="2477765" cy="2000250"/>
          </a:xfrm>
        </p:spPr>
        <p:txBody>
          <a:bodyPr/>
          <a:lstStyle>
            <a:lvl1pPr>
              <a:lnSpc>
                <a:spcPct val="100000"/>
              </a:lnSpc>
              <a:spcBef>
                <a:spcPts val="0"/>
              </a:spcBef>
              <a:defRPr sz="18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6" y="288036"/>
            <a:ext cx="607997" cy="608076"/>
          </a:xfrm>
        </p:spPr>
        <p:txBody>
          <a:bodyPr anchor="ctr"/>
          <a:lstStyle>
            <a:lvl1pPr algn="ctr">
              <a:defRPr sz="800">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3333316" y="1714500"/>
            <a:ext cx="2475384"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7345" y="288036"/>
            <a:ext cx="607997" cy="608076"/>
          </a:xfrm>
        </p:spPr>
        <p:txBody>
          <a:bodyPr anchor="ctr"/>
          <a:lstStyle>
            <a:lvl1pPr algn="ctr">
              <a:defRPr sz="800">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6383185" y="1714500"/>
            <a:ext cx="2470738"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4D829559-0A72-8826-E06A-C6CCD39750A4}"/>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2" y="288036"/>
            <a:ext cx="607997" cy="608076"/>
          </a:xfrm>
        </p:spPr>
        <p:txBody>
          <a:bodyPr anchor="ctr"/>
          <a:lstStyle>
            <a:lvl1pPr algn="ctr">
              <a:defRPr sz="800">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9428523" y="1714500"/>
            <a:ext cx="2476177"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556931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6"/>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2554" y="192024"/>
            <a:ext cx="2477765" cy="570706"/>
          </a:xfrm>
        </p:spPr>
        <p:txBody>
          <a:bodyPr/>
          <a:lstStyle>
            <a:lvl1pPr>
              <a:lnSpc>
                <a:spcPct val="100000"/>
              </a:lnSpc>
              <a:spcBef>
                <a:spcPts val="0"/>
              </a:spcBef>
              <a:defRPr sz="3199">
                <a:solidFill>
                  <a:schemeClr val="tx2"/>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5047593"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0172781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999" y="288036"/>
            <a:ext cx="3711980" cy="95329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287999" y="1714500"/>
            <a:ext cx="5049180"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6380919" y="1714500"/>
            <a:ext cx="5047593"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18838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9" y="192024"/>
            <a:ext cx="5522193" cy="2286794"/>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88036"/>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88036"/>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7152131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8" y="288036"/>
            <a:ext cx="2476178" cy="2286794"/>
          </a:xfrm>
        </p:spPr>
        <p:txBody>
          <a:bodyPr/>
          <a:lstStyle>
            <a:lvl1pPr>
              <a:lnSpc>
                <a:spcPct val="100000"/>
              </a:lnSpc>
              <a:defRPr sz="1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84957"/>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84957"/>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098143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9" y="192024"/>
            <a:ext cx="5519019" cy="2286794"/>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88036"/>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88036"/>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010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110922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8" y="288036"/>
            <a:ext cx="2474591" cy="2286794"/>
          </a:xfrm>
        </p:spPr>
        <p:txBody>
          <a:bodyPr rIns="0"/>
          <a:lstStyle>
            <a:lvl1pPr>
              <a:lnSpc>
                <a:spcPct val="100000"/>
              </a:lnSpc>
              <a:defRPr sz="14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88036"/>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88036"/>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1697"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567701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7"/>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4142" y="192024"/>
            <a:ext cx="2477765" cy="570706"/>
          </a:xfrm>
        </p:spPr>
        <p:txBody>
          <a:bodyPr/>
          <a:lstStyle>
            <a:lvl1pPr>
              <a:lnSpc>
                <a:spcPct val="100000"/>
              </a:lnSpc>
              <a:spcBef>
                <a:spcPts val="0"/>
              </a:spcBef>
              <a:defRPr sz="3199">
                <a:solidFill>
                  <a:schemeClr val="tx2"/>
                </a:solidFill>
              </a:defRPr>
            </a:lvl1pPr>
            <a:lvl2pPr>
              <a:lnSpc>
                <a:spcPct val="90000"/>
              </a:lnSpc>
              <a:spcBef>
                <a:spcPts val="0"/>
              </a:spcBef>
              <a:defRPr sz="1400"/>
            </a:lvl2pPr>
            <a:lvl3pPr>
              <a:lnSpc>
                <a:spcPct val="90000"/>
              </a:lnSpc>
              <a:spcBef>
                <a:spcPts val="0"/>
              </a:spcBef>
              <a:defRPr sz="1400"/>
            </a:lvl3pPr>
            <a:lvl4pPr>
              <a:lnSpc>
                <a:spcPct val="90000"/>
              </a:lnSpc>
              <a:spcBef>
                <a:spcPts val="0"/>
              </a:spcBef>
              <a:defRPr sz="1400"/>
            </a:lvl4pPr>
            <a:lvl5pPr>
              <a:lnSpc>
                <a:spcPct val="90000"/>
              </a:lnSpc>
              <a:spcBef>
                <a:spcPts val="0"/>
              </a:spcBef>
              <a:defRPr sz="14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3" name="Straight Connector 12" descr="Vertical column divider">
            <a:extLst>
              <a:ext uri="{FF2B5EF4-FFF2-40B4-BE49-F238E27FC236}">
                <a16:creationId xmlns:a16="http://schemas.microsoft.com/office/drawing/2014/main" id="{202744BD-C7A4-D538-2E19-AA279C025A21}"/>
              </a:ext>
            </a:extLst>
          </p:cNvPr>
          <p:cNvCxnSpPr/>
          <p:nvPr userDrawn="1"/>
        </p:nvCxnSpPr>
        <p:spPr bwMode="auto">
          <a:xfrm>
            <a:off x="609368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6380919" y="288036"/>
            <a:ext cx="607997" cy="607231"/>
          </a:xfrm>
        </p:spPr>
        <p:txBody>
          <a:bodyPr anchor="ctr"/>
          <a:lstStyle>
            <a:lvl1pPr algn="ctr">
              <a:defRPr sz="800">
                <a:solidFill>
                  <a:schemeClr val="tx1"/>
                </a:solidFill>
              </a:defRPr>
            </a:lvl1pPr>
          </a:lstStyle>
          <a:p>
            <a:r>
              <a:rPr lang="en-US"/>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2988"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ADCE883F-3781-7F7E-8236-8BB5CEBAD7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9428522" y="288036"/>
            <a:ext cx="608843" cy="608076"/>
          </a:xfrm>
        </p:spPr>
        <p:txBody>
          <a:bodyPr anchor="ctr"/>
          <a:lstStyle>
            <a:lvl1pPr algn="ctr">
              <a:defRPr sz="800">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30591"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a:p>
        </p:txBody>
      </p: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65914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1B843-10E1-5EF4-E34D-7135F27D96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03CB16-9BC7-EE42-096D-057E71E7C8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36E813-F0F8-C5BF-0923-5EC0DBACD0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9A07884-C0B7-4DCC-B2DA-A732C2F6696F}"/>
              </a:ext>
            </a:extLst>
          </p:cNvPr>
          <p:cNvSpPr>
            <a:spLocks noGrp="1"/>
          </p:cNvSpPr>
          <p:nvPr>
            <p:ph type="dt" sz="half" idx="10"/>
          </p:nvPr>
        </p:nvSpPr>
        <p:spPr/>
        <p:txBody>
          <a:bodyPr/>
          <a:lstStyle/>
          <a:p>
            <a:fld id="{0774E4BC-D688-1340-99FD-981767A653AB}" type="datetime1">
              <a:rPr lang="en-US" smtClean="0"/>
              <a:t>11/24/24</a:t>
            </a:fld>
            <a:endParaRPr lang="en-US"/>
          </a:p>
        </p:txBody>
      </p:sp>
      <p:sp>
        <p:nvSpPr>
          <p:cNvPr id="6" name="Footer Placeholder 5">
            <a:extLst>
              <a:ext uri="{FF2B5EF4-FFF2-40B4-BE49-F238E27FC236}">
                <a16:creationId xmlns:a16="http://schemas.microsoft.com/office/drawing/2014/main" id="{721CEF76-F6DA-C765-B5F1-A74C89E6D4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70059D-6824-FA14-69EE-F8C22B8736EB}"/>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19539520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87998" y="288036"/>
            <a:ext cx="607997" cy="608076"/>
          </a:xfrm>
        </p:spPr>
        <p:txBody>
          <a:bodyPr anchor="ctr"/>
          <a:lstStyle>
            <a:lvl1pPr algn="ctr">
              <a:defRPr sz="800"/>
            </a:lvl1pPr>
          </a:lstStyle>
          <a:p>
            <a:r>
              <a:rPr lang="en-US"/>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287999" y="1239012"/>
            <a:ext cx="3334903"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00A530A6-2F26-DA70-D0D9-6DD90453CEC1}"/>
              </a:ext>
              <a:ext uri="{C183D7F6-B498-43B3-948B-1728B52AA6E4}">
                <adec:decorative xmlns:adec="http://schemas.microsoft.com/office/drawing/2017/decorative" val="0"/>
              </a:ext>
            </a:extLst>
          </p:cNvPr>
          <p:cNvCxnSpPr/>
          <p:nvPr userDrawn="1"/>
        </p:nvCxnSpPr>
        <p:spPr bwMode="auto">
          <a:xfrm>
            <a:off x="6095206"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6380919" y="288036"/>
            <a:ext cx="607997" cy="608076"/>
          </a:xfrm>
        </p:spPr>
        <p:txBody>
          <a:bodyPr anchor="ctr"/>
          <a:lstStyle>
            <a:lvl1pPr algn="ctr">
              <a:defRPr sz="800"/>
            </a:lvl1pPr>
          </a:lstStyle>
          <a:p>
            <a:r>
              <a:rPr lang="en-US"/>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6380919" y="1238250"/>
            <a:ext cx="3333316"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87998" y="3236976"/>
            <a:ext cx="607997" cy="608076"/>
          </a:xfrm>
        </p:spPr>
        <p:txBody>
          <a:bodyPr anchor="ctr"/>
          <a:lstStyle>
            <a:lvl1pPr algn="ctr">
              <a:defRPr sz="800"/>
            </a:lvl1pPr>
          </a:lstStyle>
          <a:p>
            <a:r>
              <a:rPr lang="en-US"/>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287998" y="4192524"/>
            <a:ext cx="3334904"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6380919" y="3238500"/>
            <a:ext cx="607997" cy="608076"/>
          </a:xfrm>
        </p:spPr>
        <p:txBody>
          <a:bodyPr anchor="ctr"/>
          <a:lstStyle>
            <a:lvl1pPr algn="ctr">
              <a:defRPr sz="800"/>
            </a:lvl1pPr>
          </a:lstStyle>
          <a:p>
            <a:r>
              <a:rPr lang="en-US"/>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6380920" y="4191000"/>
            <a:ext cx="3333316"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a:p>
        </p:txBody>
      </p: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2219438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288036"/>
            <a:ext cx="2477765" cy="570706"/>
          </a:xfrm>
        </p:spPr>
        <p:txBody>
          <a:bodyPr/>
          <a:lstStyle>
            <a:lvl1pPr>
              <a:defRPr sz="14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8" y="841248"/>
            <a:ext cx="2857128" cy="1138428"/>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1681" y="288036"/>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519870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288036"/>
            <a:ext cx="2477765" cy="224028"/>
          </a:xfrm>
        </p:spPr>
        <p:txBody>
          <a:bodyPr/>
          <a:lstStyle>
            <a:lvl1pPr>
              <a:defRPr sz="14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763524"/>
            <a:ext cx="5521401" cy="1138428"/>
          </a:xfrm>
        </p:spPr>
        <p:txBody>
          <a:bodyPr rIns="457200"/>
          <a:lstStyle>
            <a:lvl1pPr>
              <a:lnSpc>
                <a:spcPct val="110000"/>
              </a:lnSpc>
              <a:defRPr sz="3199">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4957"/>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4957"/>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294814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288036"/>
            <a:ext cx="2477765" cy="2286794"/>
          </a:xfrm>
        </p:spPr>
        <p:txBody>
          <a:bodyPr/>
          <a:lstStyle>
            <a:lvl1pPr>
              <a:lnSpc>
                <a:spcPct val="100000"/>
              </a:lnSpc>
              <a:defRPr sz="14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28416"/>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1187"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49"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1768242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192024"/>
            <a:ext cx="5524575" cy="2286794"/>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28416"/>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4362"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49"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6928492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2286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3332554" y="288036"/>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3334141"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7085870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87999" y="288036"/>
            <a:ext cx="2474590" cy="1429544"/>
          </a:xfrm>
        </p:spPr>
        <p:txBody>
          <a:bodyPr/>
          <a:lstStyle>
            <a:lvl1pPr>
              <a:lnSpc>
                <a:spcPct val="110000"/>
              </a:lnSpc>
              <a:defRPr sz="1400">
                <a:solidFill>
                  <a:schemeClr val="tx2"/>
                </a:solidFill>
              </a:defRPr>
            </a:lvl1pPr>
          </a:lstStyle>
          <a:p>
            <a:r>
              <a:rPr lang="en-US"/>
              <a:t>Click to edit Master title style</a:t>
            </a:r>
            <a:endParaRPr lang="en-US" dirty="0"/>
          </a:p>
        </p:txBody>
      </p:sp>
      <p:cxnSp>
        <p:nvCxnSpPr>
          <p:cNvPr id="24" name="Straight Connector 23" descr="Vertical column divider">
            <a:extLst>
              <a:ext uri="{FF2B5EF4-FFF2-40B4-BE49-F238E27FC236}">
                <a16:creationId xmlns:a16="http://schemas.microsoft.com/office/drawing/2014/main" id="{B5CBE6E3-0E18-8A57-578D-D314948AF14F}"/>
              </a:ext>
              <a:ext uri="{C183D7F6-B498-43B3-948B-1728B52AA6E4}">
                <adec:decorative xmlns:adec="http://schemas.microsoft.com/office/drawing/2017/decorative" val="0"/>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333316" y="288036"/>
            <a:ext cx="201142" cy="201613"/>
          </a:xfrm>
        </p:spPr>
        <p:txBody>
          <a:bodyPr/>
          <a:lstStyle>
            <a:lvl1pPr>
              <a:defRPr sz="700">
                <a:solidFill>
                  <a:schemeClr val="tx1"/>
                </a:solidFill>
              </a:defRPr>
            </a:lvl1pPr>
          </a:lstStyle>
          <a:p>
            <a:r>
              <a:rPr lang="en-US" dirty="0"/>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3333316" y="666750"/>
            <a:ext cx="2475384"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8" name="Straight Connector 27" descr="Vertical column divider">
            <a:extLst>
              <a:ext uri="{FF2B5EF4-FFF2-40B4-BE49-F238E27FC236}">
                <a16:creationId xmlns:a16="http://schemas.microsoft.com/office/drawing/2014/main" id="{52FF3B59-8BBA-8C99-9D4D-743723E434FC}"/>
              </a:ext>
              <a:ext uri="{C183D7F6-B498-43B3-948B-1728B52AA6E4}">
                <adec:decorative xmlns:adec="http://schemas.microsoft.com/office/drawing/2017/decorative" val="0"/>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380920" y="288036"/>
            <a:ext cx="201142" cy="201613"/>
          </a:xfrm>
        </p:spPr>
        <p:txBody>
          <a:bodyPr/>
          <a:lstStyle>
            <a:lvl1pPr>
              <a:defRPr sz="700">
                <a:solidFill>
                  <a:schemeClr val="tx1"/>
                </a:solidFill>
              </a:defRPr>
            </a:lvl1pPr>
          </a:lstStyle>
          <a:p>
            <a:r>
              <a:rPr lang="en-US"/>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6380919" y="666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7" name="Straight Connector 26" descr="Vertical column divider">
            <a:extLst>
              <a:ext uri="{FF2B5EF4-FFF2-40B4-BE49-F238E27FC236}">
                <a16:creationId xmlns:a16="http://schemas.microsoft.com/office/drawing/2014/main" id="{47200B05-7E36-4E03-3739-0BA983764616}"/>
              </a:ext>
              <a:ext uri="{C183D7F6-B498-43B3-948B-1728B52AA6E4}">
                <adec:decorative xmlns:adec="http://schemas.microsoft.com/office/drawing/2017/decorative" val="0"/>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428523" y="288036"/>
            <a:ext cx="201142" cy="201613"/>
          </a:xfrm>
        </p:spPr>
        <p:txBody>
          <a:bodyPr/>
          <a:lstStyle>
            <a:lvl1pPr>
              <a:defRPr sz="700">
                <a:solidFill>
                  <a:schemeClr val="tx1"/>
                </a:solidFill>
              </a:defRPr>
            </a:lvl1pPr>
          </a:lstStyle>
          <a:p>
            <a:r>
              <a:rPr lang="en-US"/>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9428523" y="666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3047603"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333316" y="3347315"/>
            <a:ext cx="201142" cy="201613"/>
          </a:xfrm>
        </p:spPr>
        <p:txBody>
          <a:bodyPr/>
          <a:lstStyle>
            <a:lvl1pPr>
              <a:defRPr sz="700">
                <a:solidFill>
                  <a:schemeClr val="tx1"/>
                </a:solidFill>
              </a:defRPr>
            </a:lvl1pPr>
          </a:lstStyle>
          <a:p>
            <a:r>
              <a:rPr lang="en-US"/>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3333316" y="3714750"/>
            <a:ext cx="2475384"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380920" y="3347315"/>
            <a:ext cx="201142" cy="201613"/>
          </a:xfrm>
        </p:spPr>
        <p:txBody>
          <a:bodyPr/>
          <a:lstStyle>
            <a:lvl1pPr>
              <a:defRPr sz="700">
                <a:solidFill>
                  <a:schemeClr val="tx1"/>
                </a:solidFill>
              </a:defRPr>
            </a:lvl1pPr>
          </a:lstStyle>
          <a:p>
            <a:r>
              <a:rPr lang="en-US"/>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6380920" y="3714750"/>
            <a:ext cx="2475384" cy="1896341"/>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428523" y="3347315"/>
            <a:ext cx="201142" cy="201613"/>
          </a:xfrm>
        </p:spPr>
        <p:txBody>
          <a:bodyPr/>
          <a:lstStyle>
            <a:lvl1pPr>
              <a:defRPr sz="700">
                <a:solidFill>
                  <a:schemeClr val="tx1"/>
                </a:solidFill>
              </a:defRPr>
            </a:lvl1pPr>
          </a:lstStyle>
          <a:p>
            <a:r>
              <a:rPr lang="en-US"/>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9428523" y="3714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a:p>
        </p:txBody>
      </p: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731825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192024"/>
            <a:ext cx="5519019" cy="1706563"/>
          </a:xfrm>
        </p:spPr>
        <p:txBody>
          <a:bodyPr rIns="457200"/>
          <a:lstStyle>
            <a:lvl1pPr>
              <a:lnSpc>
                <a:spcPct val="100000"/>
              </a:lnSpc>
              <a:defRPr sz="3199">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010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87998" y="3332988"/>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010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102635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288036"/>
            <a:ext cx="2474590" cy="1706563"/>
          </a:xfrm>
        </p:spPr>
        <p:txBody>
          <a:bodyPr rIns="0"/>
          <a:lstStyle>
            <a:lvl1pPr>
              <a:lnSpc>
                <a:spcPct val="110000"/>
              </a:lnSpc>
              <a:defRPr sz="1800">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010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90042"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010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13207103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99"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3333316" y="1714500"/>
            <a:ext cx="2475384"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a:p>
        </p:txBody>
      </p:sp>
    </p:spTree>
    <p:extLst>
      <p:ext uri="{BB962C8B-B14F-4D97-AF65-F5344CB8AC3E}">
        <p14:creationId xmlns:p14="http://schemas.microsoft.com/office/powerpoint/2010/main" val="2055789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9114C-76E8-6F85-82EF-89126506EF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EA38D65-ACAF-D077-8D11-0BFC144180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CD27C8-F3BA-5350-B812-0433508E9A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DC9B8D-6C61-8BD1-2821-40C758F3DF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E3B28A-0030-E114-92EE-A93B7DD0CE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7AA334-1748-0623-A4F0-05A1AC36C261}"/>
              </a:ext>
            </a:extLst>
          </p:cNvPr>
          <p:cNvSpPr>
            <a:spLocks noGrp="1"/>
          </p:cNvSpPr>
          <p:nvPr>
            <p:ph type="dt" sz="half" idx="10"/>
          </p:nvPr>
        </p:nvSpPr>
        <p:spPr/>
        <p:txBody>
          <a:bodyPr/>
          <a:lstStyle/>
          <a:p>
            <a:fld id="{2710CDDE-4F55-0B43-87CA-92C260F9EEE3}" type="datetime1">
              <a:rPr lang="en-US" smtClean="0"/>
              <a:t>11/24/24</a:t>
            </a:fld>
            <a:endParaRPr lang="en-US"/>
          </a:p>
        </p:txBody>
      </p:sp>
      <p:sp>
        <p:nvSpPr>
          <p:cNvPr id="8" name="Footer Placeholder 7">
            <a:extLst>
              <a:ext uri="{FF2B5EF4-FFF2-40B4-BE49-F238E27FC236}">
                <a16:creationId xmlns:a16="http://schemas.microsoft.com/office/drawing/2014/main" id="{E5001CD9-BA1B-5AD6-84D6-199CDAE676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A8CF1C8-CB48-6DBA-26AC-0BE9EEA69FF1}"/>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21476739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287999"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3047603" y="0"/>
            <a:ext cx="9144397" cy="685800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2314"/>
            <a:ext cx="134652" cy="12311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3429952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99"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3316" y="282576"/>
            <a:ext cx="8574559" cy="6289675"/>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45645912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12192000" cy="6858000"/>
          </a:xfrm>
          <a:solidFill>
            <a:srgbClr val="E0E0E0"/>
          </a:solidFill>
        </p:spPr>
        <p:txBody>
          <a:bodyPr anchor="ctr"/>
          <a:lstStyle>
            <a:lvl1pPr algn="ctr">
              <a:defRPr>
                <a:solidFill>
                  <a:schemeClr val="accent5"/>
                </a:solidFill>
              </a:defRPr>
            </a:lvl1pPr>
          </a:lstStyle>
          <a:p>
            <a:r>
              <a:rPr lang="en-US"/>
              <a:t>Place imagery here</a:t>
            </a:r>
          </a:p>
        </p:txBody>
      </p:sp>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0048" y="6452314"/>
            <a:ext cx="134652" cy="12311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76084332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84126" y="284957"/>
            <a:ext cx="11620574" cy="6290468"/>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119592015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287999" y="1333500"/>
            <a:ext cx="1236501" cy="1238250"/>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1714277" y="13335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descr="Place bio portrait here">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287999" y="30607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1714277" y="30607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descr="Place bio portrait here">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287999" y="4762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1714277" y="4762501"/>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descr="Place bio portrait here">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6377745" y="1333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7807896" y="13335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descr="Place bio portrait here">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6377745" y="30607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7807896" y="30607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descr="Place bio portrait here">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6377745" y="4762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7807896" y="4762501"/>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230763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2286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3333316" y="284957"/>
            <a:ext cx="8571384" cy="5715794"/>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73618794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024"/>
            <a:ext cx="2477765" cy="1429544"/>
          </a:xfrm>
        </p:spPr>
        <p:txBody>
          <a:bodyPr/>
          <a:lstStyle>
            <a:lvl1pPr>
              <a:lnSpc>
                <a:spcPct val="90000"/>
              </a:lnSpc>
              <a:spcBef>
                <a:spcPts val="0"/>
              </a:spcBef>
              <a:defRPr sz="3199">
                <a:solidFill>
                  <a:schemeClr val="tx2"/>
                </a:solidFill>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15791267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352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6409257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024"/>
            <a:ext cx="2477765" cy="1429544"/>
          </a:xfrm>
        </p:spPr>
        <p:txBody>
          <a:bodyPr/>
          <a:lstStyle>
            <a:lvl1pPr>
              <a:lnSpc>
                <a:spcPct val="90000"/>
              </a:lnSpc>
              <a:spcBef>
                <a:spcPts val="0"/>
              </a:spcBef>
              <a:defRPr sz="3199">
                <a:solidFill>
                  <a:schemeClr val="tx2"/>
                </a:solidFill>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6380919"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290474" y="6402388"/>
            <a:ext cx="2477765" cy="190500"/>
          </a:xfrm>
        </p:spPr>
        <p:txBody>
          <a:bodyPr/>
          <a:lstStyle/>
          <a:p>
            <a:endParaRPr lang="en-US"/>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7599860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32004" y="3084230"/>
            <a:ext cx="1727991" cy="689541"/>
          </a:xfrm>
          <a:prstGeom prst="rect">
            <a:avLst/>
          </a:prstGeom>
        </p:spPr>
      </p:pic>
    </p:spTree>
    <p:extLst>
      <p:ext uri="{BB962C8B-B14F-4D97-AF65-F5344CB8AC3E}">
        <p14:creationId xmlns:p14="http://schemas.microsoft.com/office/powerpoint/2010/main" val="3285822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F4F38-A69F-6F26-CBC5-AB42577070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67CD53-77EF-23B6-52E4-EC1ABF2550CE}"/>
              </a:ext>
            </a:extLst>
          </p:cNvPr>
          <p:cNvSpPr>
            <a:spLocks noGrp="1"/>
          </p:cNvSpPr>
          <p:nvPr>
            <p:ph type="dt" sz="half" idx="10"/>
          </p:nvPr>
        </p:nvSpPr>
        <p:spPr/>
        <p:txBody>
          <a:bodyPr/>
          <a:lstStyle/>
          <a:p>
            <a:fld id="{3AC77CF8-F062-144D-91D5-C40E592C9853}" type="datetime1">
              <a:rPr lang="en-US" smtClean="0"/>
              <a:t>11/24/24</a:t>
            </a:fld>
            <a:endParaRPr lang="en-US"/>
          </a:p>
        </p:txBody>
      </p:sp>
      <p:sp>
        <p:nvSpPr>
          <p:cNvPr id="4" name="Footer Placeholder 3">
            <a:extLst>
              <a:ext uri="{FF2B5EF4-FFF2-40B4-BE49-F238E27FC236}">
                <a16:creationId xmlns:a16="http://schemas.microsoft.com/office/drawing/2014/main" id="{79CBCA0B-EB18-59D2-77DC-0B7BD326F4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8C7D28C-5006-17D3-F1FE-3AEF7538C5AE}"/>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402935357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11" y="1658112"/>
            <a:ext cx="549850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7158229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3352800" y="1658112"/>
            <a:ext cx="8534400"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838501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75547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6F9CD3-3C78-72FF-DC9C-26DD12537752}"/>
              </a:ext>
            </a:extLst>
          </p:cNvPr>
          <p:cNvSpPr>
            <a:spLocks noGrp="1"/>
          </p:cNvSpPr>
          <p:nvPr>
            <p:ph type="dt" sz="half" idx="10"/>
          </p:nvPr>
        </p:nvSpPr>
        <p:spPr/>
        <p:txBody>
          <a:bodyPr/>
          <a:lstStyle/>
          <a:p>
            <a:fld id="{1D325259-F52B-E140-BA2C-0E3B3D44AA82}" type="datetime1">
              <a:rPr lang="en-US" smtClean="0"/>
              <a:t>11/24/24</a:t>
            </a:fld>
            <a:endParaRPr lang="en-US"/>
          </a:p>
        </p:txBody>
      </p:sp>
      <p:sp>
        <p:nvSpPr>
          <p:cNvPr id="3" name="Footer Placeholder 2">
            <a:extLst>
              <a:ext uri="{FF2B5EF4-FFF2-40B4-BE49-F238E27FC236}">
                <a16:creationId xmlns:a16="http://schemas.microsoft.com/office/drawing/2014/main" id="{683425F4-9692-5B8E-2412-0CE77BB855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CCDE99A-DC44-81B2-6345-83D4C44180B6}"/>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3976413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2D927-F403-E1F9-4420-A0B96E1F99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965290-64A3-3E03-24C5-F47BF98320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CD58D4-8131-C221-995D-5033929298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74C7E0-88F2-9054-D149-912FE726C703}"/>
              </a:ext>
            </a:extLst>
          </p:cNvPr>
          <p:cNvSpPr>
            <a:spLocks noGrp="1"/>
          </p:cNvSpPr>
          <p:nvPr>
            <p:ph type="dt" sz="half" idx="10"/>
          </p:nvPr>
        </p:nvSpPr>
        <p:spPr/>
        <p:txBody>
          <a:bodyPr/>
          <a:lstStyle/>
          <a:p>
            <a:fld id="{9C3D62E2-F906-304E-8A2B-5B157E45B4C1}" type="datetime1">
              <a:rPr lang="en-US" smtClean="0"/>
              <a:t>11/24/24</a:t>
            </a:fld>
            <a:endParaRPr lang="en-US"/>
          </a:p>
        </p:txBody>
      </p:sp>
      <p:sp>
        <p:nvSpPr>
          <p:cNvPr id="6" name="Footer Placeholder 5">
            <a:extLst>
              <a:ext uri="{FF2B5EF4-FFF2-40B4-BE49-F238E27FC236}">
                <a16:creationId xmlns:a16="http://schemas.microsoft.com/office/drawing/2014/main" id="{70192D72-0D0A-8829-BCA0-7750FD3AC2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E94BCE-AEFA-00E0-EBE9-64E639ED0EB5}"/>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2570022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24858-3BF9-36AF-1D37-27D4923386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4C0BD2-1F93-92D7-758C-79F0140B35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B95B53E-3714-0F4D-6ECF-5F96FD836C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C9ED14-43BA-BA3B-ADB4-5C8C7F14913E}"/>
              </a:ext>
            </a:extLst>
          </p:cNvPr>
          <p:cNvSpPr>
            <a:spLocks noGrp="1"/>
          </p:cNvSpPr>
          <p:nvPr>
            <p:ph type="dt" sz="half" idx="10"/>
          </p:nvPr>
        </p:nvSpPr>
        <p:spPr/>
        <p:txBody>
          <a:bodyPr/>
          <a:lstStyle/>
          <a:p>
            <a:fld id="{F90A5B0D-7BBE-2A4D-88CD-2CC553FE79B5}" type="datetime1">
              <a:rPr lang="en-US" smtClean="0"/>
              <a:t>11/24/24</a:t>
            </a:fld>
            <a:endParaRPr lang="en-US"/>
          </a:p>
        </p:txBody>
      </p:sp>
      <p:sp>
        <p:nvSpPr>
          <p:cNvPr id="6" name="Footer Placeholder 5">
            <a:extLst>
              <a:ext uri="{FF2B5EF4-FFF2-40B4-BE49-F238E27FC236}">
                <a16:creationId xmlns:a16="http://schemas.microsoft.com/office/drawing/2014/main" id="{DDEE0BB5-3E2E-7F34-3353-D0897D2CF6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3CC4AA-1F9A-FB96-11B4-3BEA06AA4882}"/>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648161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9" Type="http://schemas.openxmlformats.org/officeDocument/2006/relationships/slideLayout" Target="../slideLayouts/slideLayout52.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42" Type="http://schemas.openxmlformats.org/officeDocument/2006/relationships/slideLayout" Target="../slideLayouts/slideLayout55.xml"/><Relationship Id="rId47" Type="http://schemas.openxmlformats.org/officeDocument/2006/relationships/slideLayout" Target="../slideLayouts/slideLayout60.xml"/><Relationship Id="rId50" Type="http://schemas.openxmlformats.org/officeDocument/2006/relationships/theme" Target="../theme/theme2.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9" Type="http://schemas.openxmlformats.org/officeDocument/2006/relationships/slideLayout" Target="../slideLayouts/slideLayout42.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40" Type="http://schemas.openxmlformats.org/officeDocument/2006/relationships/slideLayout" Target="../slideLayouts/slideLayout53.xml"/><Relationship Id="rId45" Type="http://schemas.openxmlformats.org/officeDocument/2006/relationships/slideLayout" Target="../slideLayouts/slideLayout58.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49" Type="http://schemas.openxmlformats.org/officeDocument/2006/relationships/slideLayout" Target="../slideLayouts/slideLayout62.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4" Type="http://schemas.openxmlformats.org/officeDocument/2006/relationships/slideLayout" Target="../slideLayouts/slideLayout57.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43" Type="http://schemas.openxmlformats.org/officeDocument/2006/relationships/slideLayout" Target="../slideLayouts/slideLayout56.xml"/><Relationship Id="rId48" Type="http://schemas.openxmlformats.org/officeDocument/2006/relationships/slideLayout" Target="../slideLayouts/slideLayout61.xml"/><Relationship Id="rId8" Type="http://schemas.openxmlformats.org/officeDocument/2006/relationships/slideLayout" Target="../slideLayouts/slideLayout21.xml"/><Relationship Id="rId3" Type="http://schemas.openxmlformats.org/officeDocument/2006/relationships/slideLayout" Target="../slideLayouts/slideLayout16.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 Id="rId46" Type="http://schemas.openxmlformats.org/officeDocument/2006/relationships/slideLayout" Target="../slideLayouts/slideLayout59.xml"/><Relationship Id="rId20" Type="http://schemas.openxmlformats.org/officeDocument/2006/relationships/slideLayout" Target="../slideLayouts/slideLayout33.xml"/><Relationship Id="rId41" Type="http://schemas.openxmlformats.org/officeDocument/2006/relationships/slideLayout" Target="../slideLayouts/slideLayout54.xml"/><Relationship Id="rId1" Type="http://schemas.openxmlformats.org/officeDocument/2006/relationships/slideLayout" Target="../slideLayouts/slideLayout14.xml"/><Relationship Id="rId6"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4ED1B2-DFD9-E8F3-2D96-D167C9FA5B6C}"/>
              </a:ext>
            </a:extLst>
          </p:cNvPr>
          <p:cNvSpPr>
            <a:spLocks noGrp="1"/>
          </p:cNvSpPr>
          <p:nvPr>
            <p:ph type="title"/>
          </p:nvPr>
        </p:nvSpPr>
        <p:spPr>
          <a:xfrm>
            <a:off x="838200" y="365125"/>
            <a:ext cx="10515600" cy="85999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5C09F4-137D-B724-D05A-F951D0F4C182}"/>
              </a:ext>
            </a:extLst>
          </p:cNvPr>
          <p:cNvSpPr>
            <a:spLocks noGrp="1"/>
          </p:cNvSpPr>
          <p:nvPr>
            <p:ph type="body" idx="1"/>
          </p:nvPr>
        </p:nvSpPr>
        <p:spPr>
          <a:xfrm>
            <a:off x="838200" y="1411550"/>
            <a:ext cx="10515600" cy="476541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DEC7494-B846-1FD6-D49C-D70BFFCB47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4ED78D-CC40-4949-99F0-D5134C350190}" type="datetime1">
              <a:rPr lang="en-US" smtClean="0"/>
              <a:t>11/24/24</a:t>
            </a:fld>
            <a:endParaRPr lang="en-US"/>
          </a:p>
        </p:txBody>
      </p:sp>
      <p:sp>
        <p:nvSpPr>
          <p:cNvPr id="5" name="Footer Placeholder 4">
            <a:extLst>
              <a:ext uri="{FF2B5EF4-FFF2-40B4-BE49-F238E27FC236}">
                <a16:creationId xmlns:a16="http://schemas.microsoft.com/office/drawing/2014/main" id="{27A8721B-2B00-D2F0-602A-D2B5F6E1F8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FB5B735-70EF-43EB-80F7-37CA9CE63C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96BD6A-8100-CD47-AEB4-E9E70B99D7B8}" type="slidenum">
              <a:rPr lang="en-US" smtClean="0"/>
              <a:t>‹#›</a:t>
            </a:fld>
            <a:endParaRPr lang="en-US"/>
          </a:p>
        </p:txBody>
      </p:sp>
      <p:sp>
        <p:nvSpPr>
          <p:cNvPr id="11" name="Rectangle 10">
            <a:extLst>
              <a:ext uri="{FF2B5EF4-FFF2-40B4-BE49-F238E27FC236}">
                <a16:creationId xmlns:a16="http://schemas.microsoft.com/office/drawing/2014/main" id="{BE8442B5-F089-E797-443D-DA26EED38751}"/>
              </a:ext>
            </a:extLst>
          </p:cNvPr>
          <p:cNvSpPr/>
          <p:nvPr userDrawn="1"/>
        </p:nvSpPr>
        <p:spPr>
          <a:xfrm>
            <a:off x="0" y="3206338"/>
            <a:ext cx="169333" cy="3651662"/>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125244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6" r:id="rId13"/>
  </p:sldLayoutIdLst>
  <p:hf sldNum="0" hdr="0" ftr="0" dt="0"/>
  <p:txStyles>
    <p:titleStyle>
      <a:lvl1pPr algn="l" defTabSz="914400" rtl="0" eaLnBrk="1" latinLnBrk="0" hangingPunct="1">
        <a:lnSpc>
          <a:spcPct val="90000"/>
        </a:lnSpc>
        <a:spcBef>
          <a:spcPct val="0"/>
        </a:spcBef>
        <a:buNone/>
        <a:defRPr sz="4000" b="1" kern="1200">
          <a:solidFill>
            <a:srgbClr val="0070C0"/>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11769264" y="6469507"/>
            <a:ext cx="135436" cy="123111"/>
          </a:xfrm>
          <a:prstGeom prst="rect">
            <a:avLst/>
          </a:prstGeom>
          <a:ln w="12700">
            <a:miter lim="400000"/>
          </a:ln>
        </p:spPr>
        <p:txBody>
          <a:bodyPr wrap="none" lIns="0" tIns="0" rIns="0" bIns="0" anchor="b" anchorCtr="0">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287999" y="288036"/>
            <a:ext cx="11293592"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287300" y="1663700"/>
            <a:ext cx="11293592" cy="43346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Footer text (optional)</a:t>
            </a:r>
          </a:p>
        </p:txBody>
      </p:sp>
    </p:spTree>
    <p:extLst>
      <p:ext uri="{BB962C8B-B14F-4D97-AF65-F5344CB8AC3E}">
        <p14:creationId xmlns:p14="http://schemas.microsoft.com/office/powerpoint/2010/main" val="4198649320"/>
      </p:ext>
    </p:extLst>
  </p:cSld>
  <p:clrMap bg1="dk1" tx1="lt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5" r:id="rId28"/>
    <p:sldLayoutId id="2147483696" r:id="rId29"/>
    <p:sldLayoutId id="2147483697" r:id="rId30"/>
    <p:sldLayoutId id="2147483698" r:id="rId31"/>
    <p:sldLayoutId id="2147483699" r:id="rId32"/>
    <p:sldLayoutId id="2147483700" r:id="rId33"/>
    <p:sldLayoutId id="2147483701" r:id="rId34"/>
    <p:sldLayoutId id="2147483702" r:id="rId35"/>
    <p:sldLayoutId id="2147483703" r:id="rId36"/>
    <p:sldLayoutId id="2147483704" r:id="rId37"/>
    <p:sldLayoutId id="2147483705" r:id="rId38"/>
    <p:sldLayoutId id="2147483706" r:id="rId39"/>
    <p:sldLayoutId id="2147483707" r:id="rId40"/>
    <p:sldLayoutId id="2147483708" r:id="rId41"/>
    <p:sldLayoutId id="2147483709" r:id="rId42"/>
    <p:sldLayoutId id="2147483710" r:id="rId43"/>
    <p:sldLayoutId id="2147483711" r:id="rId44"/>
    <p:sldLayoutId id="2147483712" r:id="rId45"/>
    <p:sldLayoutId id="2147483713" r:id="rId46"/>
    <p:sldLayoutId id="2147483714" r:id="rId47"/>
    <p:sldLayoutId id="2147483715" r:id="rId48"/>
    <p:sldLayoutId id="2147483716" r:id="rId49"/>
  </p:sldLayoutIdLst>
  <p:hf hdr="0" dt="0"/>
  <p:txStyles>
    <p:titleStyle>
      <a:lvl1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chemeClr val="tx2"/>
          </a:solidFill>
          <a:uFillTx/>
          <a:latin typeface="+mj-lt"/>
          <a:ea typeface="+mj-ea"/>
          <a:cs typeface="+mj-cs"/>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p:titleStyle>
    <p:body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59"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18"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77"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p:bodyStyle>
    <p:otherStyle>
      <a:lvl1pPr marL="0" marR="0" indent="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1pPr>
      <a:lvl2pPr marL="0" marR="0" indent="17146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2pPr>
      <a:lvl3pPr marL="0" marR="0" indent="342922"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3pPr>
      <a:lvl4pPr marL="0" marR="0" indent="514384"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4pPr>
      <a:lvl5pPr marL="0" marR="0" indent="685845"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5pPr>
      <a:lvl6pPr marL="0" marR="0" indent="857307"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6pPr>
      <a:lvl7pPr marL="0" marR="0" indent="1028768"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7pPr>
      <a:lvl8pPr marL="0" marR="0" indent="120023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8pPr>
      <a:lvl9pPr marL="0" marR="0" indent="137169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5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hyperlink" Target="https://arxiv.org/html/2401.13110v1"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5.jpeg"/><Relationship Id="rId5" Type="http://schemas.openxmlformats.org/officeDocument/2006/relationships/hyperlink" Target="https://www.linkedin.com/pulse/brain-system-1-2-faraz-ehjaz/" TargetMode="Externa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hyperlink" Target="https://arxiv.org/pdf/2205.11916.pdf" TargetMode="Externa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hyperlink" Target="https://svgsilh.com/image/1425312.html" TargetMode="External"/><Relationship Id="rId3" Type="http://schemas.openxmlformats.org/officeDocument/2006/relationships/image" Target="../media/image21.png"/><Relationship Id="rId7" Type="http://schemas.openxmlformats.org/officeDocument/2006/relationships/image" Target="../media/image25.sv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hyperlink" Target="https://arxiv.org/abs/2404.14219"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hyperlink" Target="https://blog.langchain.dev/benchmarking-agent-tool-use/" TargetMode="External"/><Relationship Id="rId4" Type="http://schemas.openxmlformats.org/officeDocument/2006/relationships/hyperlink" Target="https://gradientflow.substack.com/p/expanding-ai-horizons-the-rise-of"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hyperlink" Target="https://arxiv.org/abs/2407.00121"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www.youtube.com/redirect?event=channel_description&amp;redir_token=QUFFLUhqa2NUaUs0RDA1MFFBSlN3VWYycllaaXMtQy16Z3xBQ3Jtc0ttVVBzVTVjZ3VCRXRfaFppdE5xaWhJbXNHeVVNTFpqVXdqakdaV29EeXZROGFxYkp6N01LdFB5NjdObjN3a1prbXhiOXJzS0N0UEhQY3FRZk8tTlcxQVc1ak1aRUdtYjR6NGJPWGthRFF6cnZLNEViUQ&amp;q=https%3A%2F%2Fx.com%2Fasimunawar" TargetMode="External"/><Relationship Id="rId7" Type="http://schemas.openxmlformats.org/officeDocument/2006/relationships/image" Target="../media/image58.png"/><Relationship Id="rId2" Type="http://schemas.openxmlformats.org/officeDocument/2006/relationships/hyperlink" Target="mailto:youtube.com/@asimmunawar" TargetMode="Externa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57.png"/><Relationship Id="rId4" Type="http://schemas.openxmlformats.org/officeDocument/2006/relationships/hyperlink" Target="https://www.youtube.com/redirect?event=channel_description&amp;redir_token=QUFFLUhqbkJLdWMwVXpXc3F5WGVCcnctZjdNLVFlenRpUXxBQ3Jtc0trd3N3eF9zbmRuS1BObEZkb2tSbjBDSExDNlNKM3NqakRJN1VpRTEtWTNPVERjT1BmSVJMSjVLTDY2N0g2cWlVZi1GajBrTFkxOHdQUExLUmZoZ21qOXdvZUNveHFjalR2UDBRUGNrX0dGdlcwOGEwZw&amp;q=https%3A%2F%2Fwww.linkedin.com%2Fin%2Fasimmunawar%2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image" Target="../media/image10.png"/><Relationship Id="rId7" Type="http://schemas.openxmlformats.org/officeDocument/2006/relationships/image" Target="../media/image380.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600.png"/><Relationship Id="rId9" Type="http://schemas.openxmlformats.org/officeDocument/2006/relationships/image" Target="../media/image400.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F2556500-9C9B-9362-DDC6-E05C97A20A00}"/>
              </a:ext>
            </a:extLst>
          </p:cNvPr>
          <p:cNvSpPr>
            <a:spLocks noGrp="1"/>
          </p:cNvSpPr>
          <p:nvPr>
            <p:ph type="title"/>
          </p:nvPr>
        </p:nvSpPr>
        <p:spPr>
          <a:xfrm>
            <a:off x="911201" y="884450"/>
            <a:ext cx="7872652" cy="2083257"/>
          </a:xfrm>
        </p:spPr>
        <p:txBody>
          <a:bodyPr/>
          <a:lstStyle/>
          <a:p>
            <a:pPr>
              <a:lnSpc>
                <a:spcPct val="100000"/>
              </a:lnSpc>
            </a:pPr>
            <a:r>
              <a:rPr lang="en-US" sz="4400" b="1" dirty="0">
                <a:solidFill>
                  <a:srgbClr val="44546A"/>
                </a:solidFill>
              </a:rPr>
              <a:t>Language Models (LLMs)</a:t>
            </a:r>
            <a:br>
              <a:rPr lang="en-US" sz="4400" b="1" dirty="0">
                <a:solidFill>
                  <a:srgbClr val="44546A"/>
                </a:solidFill>
              </a:rPr>
            </a:br>
            <a:r>
              <a:rPr lang="en-US" sz="4400" b="1" dirty="0">
                <a:solidFill>
                  <a:srgbClr val="44546A"/>
                </a:solidFill>
              </a:rPr>
              <a:t>based Reasoning</a:t>
            </a:r>
            <a:br>
              <a:rPr lang="en-US" sz="4400" b="1" dirty="0">
                <a:solidFill>
                  <a:srgbClr val="44546A"/>
                </a:solidFill>
              </a:rPr>
            </a:br>
            <a:r>
              <a:rPr lang="en-US" sz="4400" b="1" dirty="0">
                <a:solidFill>
                  <a:srgbClr val="ED7D31"/>
                </a:solidFill>
              </a:rPr>
              <a:t>Opportunities &amp; Pitfalls</a:t>
            </a:r>
            <a:endParaRPr lang="en-US" sz="8000" b="1" dirty="0">
              <a:solidFill>
                <a:srgbClr val="ED7D31"/>
              </a:solidFill>
            </a:endParaRPr>
          </a:p>
        </p:txBody>
      </p:sp>
      <p:sp>
        <p:nvSpPr>
          <p:cNvPr id="2" name="TextBox 1">
            <a:extLst>
              <a:ext uri="{FF2B5EF4-FFF2-40B4-BE49-F238E27FC236}">
                <a16:creationId xmlns:a16="http://schemas.microsoft.com/office/drawing/2014/main" id="{469C0A4F-A542-5C1E-AD35-7DDCCAEBA62C}"/>
              </a:ext>
            </a:extLst>
          </p:cNvPr>
          <p:cNvSpPr txBox="1"/>
          <p:nvPr/>
        </p:nvSpPr>
        <p:spPr>
          <a:xfrm>
            <a:off x="911201" y="3143490"/>
            <a:ext cx="8368723" cy="17360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defTabSz="1218956">
              <a:spcBef>
                <a:spcPts val="300"/>
              </a:spcBef>
              <a:buSzPct val="100000"/>
            </a:pPr>
            <a:r>
              <a:rPr lang="en-US" sz="2800" b="1" dirty="0">
                <a:solidFill>
                  <a:srgbClr val="708BB0"/>
                </a:solidFill>
                <a:latin typeface="IBM Plex Sans Light"/>
              </a:rPr>
              <a:t>Asim Munawar</a:t>
            </a:r>
          </a:p>
          <a:p>
            <a:pPr defTabSz="1218956">
              <a:spcBef>
                <a:spcPts val="300"/>
              </a:spcBef>
              <a:buSzPct val="100000"/>
            </a:pPr>
            <a:r>
              <a:rPr lang="en-US" sz="2800" b="1" dirty="0">
                <a:solidFill>
                  <a:srgbClr val="708BB0"/>
                </a:solidFill>
                <a:latin typeface="IBM Plex Sans Light"/>
              </a:rPr>
              <a:t>IBM TJ Watson Research Center , New York</a:t>
            </a:r>
          </a:p>
        </p:txBody>
      </p:sp>
      <p:cxnSp>
        <p:nvCxnSpPr>
          <p:cNvPr id="18" name="Straight Connector 17">
            <a:extLst>
              <a:ext uri="{FF2B5EF4-FFF2-40B4-BE49-F238E27FC236}">
                <a16:creationId xmlns:a16="http://schemas.microsoft.com/office/drawing/2014/main" id="{89CACA9B-159C-B111-5BDE-E78F50A4A688}"/>
              </a:ext>
            </a:extLst>
          </p:cNvPr>
          <p:cNvCxnSpPr>
            <a:cxnSpLocks/>
          </p:cNvCxnSpPr>
          <p:nvPr/>
        </p:nvCxnSpPr>
        <p:spPr bwMode="auto">
          <a:xfrm>
            <a:off x="778629" y="3043802"/>
            <a:ext cx="6335458" cy="0"/>
          </a:xfrm>
          <a:prstGeom prst="line">
            <a:avLst/>
          </a:prstGeom>
          <a:ln w="19050">
            <a:solidFill>
              <a:srgbClr val="44546A"/>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23" name="Picture 22">
            <a:extLst>
              <a:ext uri="{FF2B5EF4-FFF2-40B4-BE49-F238E27FC236}">
                <a16:creationId xmlns:a16="http://schemas.microsoft.com/office/drawing/2014/main" id="{AD0EBB98-3889-1260-ADA1-E3EEB3F3CD1B}"/>
              </a:ext>
            </a:extLst>
          </p:cNvPr>
          <p:cNvPicPr>
            <a:picLocks noChangeAspect="1"/>
          </p:cNvPicPr>
          <p:nvPr/>
        </p:nvPicPr>
        <p:blipFill>
          <a:blip r:embed="rId3"/>
          <a:stretch>
            <a:fillRect/>
          </a:stretch>
        </p:blipFill>
        <p:spPr>
          <a:xfrm>
            <a:off x="9712018" y="477436"/>
            <a:ext cx="1956510" cy="782605"/>
          </a:xfrm>
          <a:prstGeom prst="rect">
            <a:avLst/>
          </a:prstGeom>
        </p:spPr>
      </p:pic>
      <p:pic>
        <p:nvPicPr>
          <p:cNvPr id="7" name="Picture 6">
            <a:extLst>
              <a:ext uri="{FF2B5EF4-FFF2-40B4-BE49-F238E27FC236}">
                <a16:creationId xmlns:a16="http://schemas.microsoft.com/office/drawing/2014/main" id="{69899BE1-8F64-546F-6EE2-800B10D59D5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013367" y="4879585"/>
            <a:ext cx="1655161" cy="1636906"/>
          </a:xfrm>
          <a:prstGeom prst="rect">
            <a:avLst/>
          </a:prstGeom>
        </p:spPr>
      </p:pic>
      <p:pic>
        <p:nvPicPr>
          <p:cNvPr id="8" name="Picture 7" descr="Linkedin - Free social media icons">
            <a:extLst>
              <a:ext uri="{FF2B5EF4-FFF2-40B4-BE49-F238E27FC236}">
                <a16:creationId xmlns:a16="http://schemas.microsoft.com/office/drawing/2014/main" id="{D2280145-CE65-FEF5-29AF-C3B3435035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74763" y="5542863"/>
            <a:ext cx="351211" cy="351211"/>
          </a:xfrm>
          <a:prstGeom prst="rect">
            <a:avLst/>
          </a:prstGeom>
          <a:solidFill>
            <a:schemeClr val="bg1"/>
          </a:solidFill>
        </p:spPr>
      </p:pic>
      <p:pic>
        <p:nvPicPr>
          <p:cNvPr id="10" name="Picture 9" descr="A black and gold logo with white text&#10;&#10;Description automatically generated">
            <a:extLst>
              <a:ext uri="{FF2B5EF4-FFF2-40B4-BE49-F238E27FC236}">
                <a16:creationId xmlns:a16="http://schemas.microsoft.com/office/drawing/2014/main" id="{30C153E3-814D-DDCF-195F-279E3AFCD052}"/>
              </a:ext>
            </a:extLst>
          </p:cNvPr>
          <p:cNvPicPr>
            <a:picLocks noChangeAspect="1"/>
          </p:cNvPicPr>
          <p:nvPr/>
        </p:nvPicPr>
        <p:blipFill>
          <a:blip r:embed="rId6"/>
          <a:stretch>
            <a:fillRect/>
          </a:stretch>
        </p:blipFill>
        <p:spPr>
          <a:xfrm>
            <a:off x="2881502" y="5054681"/>
            <a:ext cx="1606791" cy="1443911"/>
          </a:xfrm>
          <a:prstGeom prst="rect">
            <a:avLst/>
          </a:prstGeom>
        </p:spPr>
      </p:pic>
      <p:sp>
        <p:nvSpPr>
          <p:cNvPr id="3" name="TextBox 2">
            <a:extLst>
              <a:ext uri="{FF2B5EF4-FFF2-40B4-BE49-F238E27FC236}">
                <a16:creationId xmlns:a16="http://schemas.microsoft.com/office/drawing/2014/main" id="{661436F2-E674-FCFB-4091-228E97555244}"/>
              </a:ext>
            </a:extLst>
          </p:cNvPr>
          <p:cNvSpPr txBox="1"/>
          <p:nvPr/>
        </p:nvSpPr>
        <p:spPr>
          <a:xfrm>
            <a:off x="523472" y="5146547"/>
            <a:ext cx="2358030" cy="12128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spcBef>
                <a:spcPts val="2900"/>
              </a:spcBef>
              <a:buSzPct val="100000"/>
            </a:pPr>
            <a:r>
              <a:rPr lang="en-US" sz="2400" kern="0" dirty="0">
                <a:solidFill>
                  <a:srgbClr val="000000"/>
                </a:solidFill>
                <a:ea typeface="+mj-ea"/>
                <a:cs typeface="+mj-cs"/>
                <a:sym typeface="IBM Plex Sans Light"/>
              </a:rPr>
              <a:t>Talk given on </a:t>
            </a:r>
          </a:p>
          <a:p>
            <a:pPr algn="l" defTabSz="2438400">
              <a:spcBef>
                <a:spcPts val="2900"/>
              </a:spcBef>
              <a:buSzPct val="100000"/>
            </a:pPr>
            <a:r>
              <a:rPr lang="en-US" sz="2400" kern="0" dirty="0">
                <a:solidFill>
                  <a:srgbClr val="000000"/>
                </a:solidFill>
                <a:ea typeface="+mj-ea"/>
                <a:cs typeface="+mj-cs"/>
                <a:sym typeface="IBM Plex Sans Light"/>
              </a:rPr>
              <a:t>22 Nov 2024 at </a:t>
            </a:r>
          </a:p>
        </p:txBody>
      </p:sp>
    </p:spTree>
    <p:extLst>
      <p:ext uri="{BB962C8B-B14F-4D97-AF65-F5344CB8AC3E}">
        <p14:creationId xmlns:p14="http://schemas.microsoft.com/office/powerpoint/2010/main" val="39314677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8DD848E-A07B-2975-B9AC-80BD58212208}"/>
              </a:ext>
            </a:extLst>
          </p:cNvPr>
          <p:cNvSpPr/>
          <p:nvPr/>
        </p:nvSpPr>
        <p:spPr>
          <a:xfrm>
            <a:off x="647114" y="4572000"/>
            <a:ext cx="8852486" cy="1920874"/>
          </a:xfrm>
          <a:prstGeom prst="rect">
            <a:avLst/>
          </a:prstGeom>
          <a:solidFill>
            <a:schemeClr val="bg1">
              <a:lumMod val="85000"/>
              <a:alpha val="3294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9036C5-A006-5914-4080-D681D0A06B63}"/>
              </a:ext>
            </a:extLst>
          </p:cNvPr>
          <p:cNvSpPr>
            <a:spLocks noGrp="1"/>
          </p:cNvSpPr>
          <p:nvPr>
            <p:ph type="title"/>
          </p:nvPr>
        </p:nvSpPr>
        <p:spPr>
          <a:xfrm>
            <a:off x="838200" y="365125"/>
            <a:ext cx="10515600" cy="1046426"/>
          </a:xfrm>
        </p:spPr>
        <p:txBody>
          <a:bodyPr>
            <a:normAutofit fontScale="90000"/>
          </a:bodyPr>
          <a:lstStyle/>
          <a:p>
            <a:r>
              <a:rPr lang="en-US" dirty="0"/>
              <a:t>Explainability in LLMs (and deep learning in general)</a:t>
            </a:r>
            <a:br>
              <a:rPr lang="en-US" dirty="0"/>
            </a:br>
            <a:r>
              <a:rPr lang="en-US" sz="2700" dirty="0">
                <a:solidFill>
                  <a:schemeClr val="accent2"/>
                </a:solidFill>
              </a:rPr>
              <a:t>Model agnostic methods</a:t>
            </a:r>
            <a:endParaRPr lang="en-US" dirty="0">
              <a:solidFill>
                <a:schemeClr val="accent2"/>
              </a:solidFill>
            </a:endParaRPr>
          </a:p>
        </p:txBody>
      </p:sp>
      <p:sp>
        <p:nvSpPr>
          <p:cNvPr id="3" name="Content Placeholder 2">
            <a:extLst>
              <a:ext uri="{FF2B5EF4-FFF2-40B4-BE49-F238E27FC236}">
                <a16:creationId xmlns:a16="http://schemas.microsoft.com/office/drawing/2014/main" id="{9026BFB0-ABD4-CBF0-0404-A2E9CB7C4FD3}"/>
              </a:ext>
            </a:extLst>
          </p:cNvPr>
          <p:cNvSpPr>
            <a:spLocks noGrp="1"/>
          </p:cNvSpPr>
          <p:nvPr>
            <p:ph idx="1"/>
          </p:nvPr>
        </p:nvSpPr>
        <p:spPr>
          <a:xfrm>
            <a:off x="838199" y="1714499"/>
            <a:ext cx="8661401" cy="4778375"/>
          </a:xfrm>
        </p:spPr>
        <p:txBody>
          <a:bodyPr>
            <a:normAutofit fontScale="92500" lnSpcReduction="10000"/>
          </a:bodyPr>
          <a:lstStyle/>
          <a:p>
            <a:pPr marL="0" indent="0">
              <a:buNone/>
            </a:pPr>
            <a:r>
              <a:rPr lang="en-US" sz="2000" dirty="0"/>
              <a:t>Explainability (aka. Interpretability), is crucial for understanding and trusting complex models like LLMs and deep neural networks.</a:t>
            </a:r>
          </a:p>
          <a:p>
            <a:endParaRPr lang="en-US" sz="2000" dirty="0"/>
          </a:p>
          <a:p>
            <a:pPr marL="0" indent="0">
              <a:buNone/>
            </a:pPr>
            <a:r>
              <a:rPr lang="en-US" sz="2000" b="1" dirty="0"/>
              <a:t>Global Explainability</a:t>
            </a:r>
          </a:p>
          <a:p>
            <a:pPr marL="0" indent="0">
              <a:buNone/>
            </a:pPr>
            <a:r>
              <a:rPr lang="en-US" sz="2000" dirty="0"/>
              <a:t>Understanding the overall behavior of the model.   </a:t>
            </a:r>
          </a:p>
          <a:p>
            <a:r>
              <a:rPr lang="en-US" sz="2000" dirty="0"/>
              <a:t>Analyzing the structure of the model to gain insights to capabilities and limitations.</a:t>
            </a:r>
          </a:p>
          <a:p>
            <a:r>
              <a:rPr lang="en-US" sz="2000" dirty="0"/>
              <a:t>Determine which input features contribute most to the model's output.</a:t>
            </a:r>
          </a:p>
          <a:p>
            <a:endParaRPr lang="en-US" sz="2000" dirty="0"/>
          </a:p>
          <a:p>
            <a:pPr marL="0" indent="0">
              <a:buNone/>
            </a:pPr>
            <a:r>
              <a:rPr lang="en-US" sz="2000" b="1" dirty="0"/>
              <a:t>Local Explainability</a:t>
            </a:r>
          </a:p>
          <a:p>
            <a:pPr marL="0" indent="0">
              <a:buNone/>
            </a:pPr>
            <a:r>
              <a:rPr lang="en-US" sz="2000" dirty="0"/>
              <a:t>Why did the model make this particular decision?</a:t>
            </a:r>
          </a:p>
          <a:p>
            <a:r>
              <a:rPr lang="en-US" sz="2000" dirty="0"/>
              <a:t>Instance-Based Explanations: Explaining the prediction for a single data point.</a:t>
            </a:r>
          </a:p>
          <a:p>
            <a:r>
              <a:rPr lang="en-US" sz="2000" dirty="0"/>
              <a:t>Counterfactual Explanations: Identifying what would need to change in the input to alter the model's prediction.</a:t>
            </a:r>
          </a:p>
        </p:txBody>
      </p:sp>
      <p:sp>
        <p:nvSpPr>
          <p:cNvPr id="7" name="TextBox 6">
            <a:extLst>
              <a:ext uri="{FF2B5EF4-FFF2-40B4-BE49-F238E27FC236}">
                <a16:creationId xmlns:a16="http://schemas.microsoft.com/office/drawing/2014/main" id="{2003B4B0-3F39-C74E-93E0-4622A74D051E}"/>
              </a:ext>
            </a:extLst>
          </p:cNvPr>
          <p:cNvSpPr txBox="1"/>
          <p:nvPr/>
        </p:nvSpPr>
        <p:spPr>
          <a:xfrm>
            <a:off x="838199" y="6532845"/>
            <a:ext cx="6096000" cy="276999"/>
          </a:xfrm>
          <a:prstGeom prst="rect">
            <a:avLst/>
          </a:prstGeom>
          <a:noFill/>
        </p:spPr>
        <p:txBody>
          <a:bodyPr wrap="square">
            <a:spAutoFit/>
          </a:bodyPr>
          <a:lstStyle/>
          <a:p>
            <a:r>
              <a:rPr lang="en-US" sz="1200" dirty="0">
                <a:hlinkClick r:id="rId3"/>
              </a:rPr>
              <a:t>https://arxiv.org/html/2401.13110v1</a:t>
            </a:r>
            <a:r>
              <a:rPr lang="en-US" sz="1200" dirty="0"/>
              <a:t> </a:t>
            </a:r>
          </a:p>
        </p:txBody>
      </p:sp>
      <p:pic>
        <p:nvPicPr>
          <p:cNvPr id="1029" name="Picture 5" descr="Learned features from a Convolutional Neural Network ">
            <a:extLst>
              <a:ext uri="{FF2B5EF4-FFF2-40B4-BE49-F238E27FC236}">
                <a16:creationId xmlns:a16="http://schemas.microsoft.com/office/drawing/2014/main" id="{66D2AD27-305F-2BE2-5DDD-881BA27166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1700" y="2501901"/>
            <a:ext cx="2146300" cy="2234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532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D90958-8512-6A43-97E7-C17AFE5CE197}"/>
              </a:ext>
            </a:extLst>
          </p:cNvPr>
          <p:cNvSpPr>
            <a:spLocks noGrp="1"/>
          </p:cNvSpPr>
          <p:nvPr>
            <p:ph type="title"/>
          </p:nvPr>
        </p:nvSpPr>
        <p:spPr>
          <a:xfrm>
            <a:off x="497711" y="365125"/>
            <a:ext cx="10856089" cy="859993"/>
          </a:xfrm>
        </p:spPr>
        <p:txBody>
          <a:bodyPr/>
          <a:lstStyle/>
          <a:p>
            <a:r>
              <a:rPr lang="en-US" dirty="0"/>
              <a:t>Thinking Fast and Slow</a:t>
            </a:r>
          </a:p>
        </p:txBody>
      </p:sp>
      <p:pic>
        <p:nvPicPr>
          <p:cNvPr id="6150" name="Picture 6">
            <a:extLst>
              <a:ext uri="{FF2B5EF4-FFF2-40B4-BE49-F238E27FC236}">
                <a16:creationId xmlns:a16="http://schemas.microsoft.com/office/drawing/2014/main" id="{4E328E3E-12AA-0495-E6BC-8BF06BD746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377" y="1854681"/>
            <a:ext cx="6292871" cy="354445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F163880-C92E-11B7-1D0C-D051A5B37D0F}"/>
              </a:ext>
            </a:extLst>
          </p:cNvPr>
          <p:cNvSpPr txBox="1"/>
          <p:nvPr/>
        </p:nvSpPr>
        <p:spPr>
          <a:xfrm>
            <a:off x="177377" y="6597047"/>
            <a:ext cx="4718713" cy="415498"/>
          </a:xfrm>
          <a:prstGeom prst="rect">
            <a:avLst/>
          </a:prstGeom>
          <a:noFill/>
        </p:spPr>
        <p:txBody>
          <a:bodyPr wrap="square">
            <a:spAutoFit/>
          </a:bodyPr>
          <a:lstStyle/>
          <a:p>
            <a:r>
              <a:rPr lang="en-US" sz="1050" dirty="0">
                <a:solidFill>
                  <a:schemeClr val="bg1">
                    <a:lumMod val="65000"/>
                  </a:schemeClr>
                </a:solidFill>
              </a:rPr>
              <a:t>Source: </a:t>
            </a:r>
            <a:r>
              <a:rPr lang="en-US" sz="1050" dirty="0">
                <a:solidFill>
                  <a:schemeClr val="bg1">
                    <a:lumMod val="65000"/>
                  </a:schemeClr>
                </a:solidFill>
                <a:hlinkClick r:id="rId5">
                  <a:extLst>
                    <a:ext uri="{A12FA001-AC4F-418D-AE19-62706E023703}">
                      <ahyp:hlinkClr xmlns:ahyp="http://schemas.microsoft.com/office/drawing/2018/hyperlinkcolor" val="tx"/>
                    </a:ext>
                  </a:extLst>
                </a:hlinkClick>
              </a:rPr>
              <a:t>https://www.linkedin.com/pulse/brain-system-1-2-faraz-ehjaz/</a:t>
            </a:r>
            <a:endParaRPr lang="en-US" sz="1050" dirty="0">
              <a:solidFill>
                <a:schemeClr val="bg1">
                  <a:lumMod val="65000"/>
                </a:schemeClr>
              </a:solidFill>
            </a:endParaRPr>
          </a:p>
          <a:p>
            <a:endParaRPr lang="en-US" sz="1050" dirty="0">
              <a:solidFill>
                <a:schemeClr val="bg1">
                  <a:lumMod val="65000"/>
                </a:schemeClr>
              </a:solidFill>
            </a:endParaRPr>
          </a:p>
        </p:txBody>
      </p:sp>
      <p:sp>
        <p:nvSpPr>
          <p:cNvPr id="5" name="TextBox 4">
            <a:extLst>
              <a:ext uri="{FF2B5EF4-FFF2-40B4-BE49-F238E27FC236}">
                <a16:creationId xmlns:a16="http://schemas.microsoft.com/office/drawing/2014/main" id="{782B0BF4-2F38-D982-C989-50E94411BF63}"/>
              </a:ext>
            </a:extLst>
          </p:cNvPr>
          <p:cNvSpPr txBox="1"/>
          <p:nvPr/>
        </p:nvSpPr>
        <p:spPr>
          <a:xfrm>
            <a:off x="343053" y="5280653"/>
            <a:ext cx="2503699" cy="738664"/>
          </a:xfrm>
          <a:prstGeom prst="rect">
            <a:avLst/>
          </a:prstGeom>
          <a:noFill/>
        </p:spPr>
        <p:txBody>
          <a:bodyPr wrap="none" rtlCol="0">
            <a:spAutoFit/>
          </a:bodyPr>
          <a:lstStyle/>
          <a:p>
            <a:r>
              <a:rPr lang="en-US" sz="1400" b="1" dirty="0"/>
              <a:t>Thinking Fast</a:t>
            </a:r>
          </a:p>
          <a:p>
            <a:pPr marL="285750" indent="-285750">
              <a:buFont typeface="Arial" panose="020B0604020202020204" pitchFamily="34" charset="0"/>
              <a:buChar char="•"/>
            </a:pPr>
            <a:r>
              <a:rPr lang="en-US" sz="1400" dirty="0"/>
              <a:t>Can do things like 2+2=?</a:t>
            </a:r>
          </a:p>
          <a:p>
            <a:pPr marL="285750" indent="-285750">
              <a:buFont typeface="Arial" panose="020B0604020202020204" pitchFamily="34" charset="0"/>
              <a:buChar char="•"/>
            </a:pPr>
            <a:r>
              <a:rPr lang="en-US" sz="1400" dirty="0"/>
              <a:t>Recognize objects in images</a:t>
            </a:r>
          </a:p>
        </p:txBody>
      </p:sp>
      <p:sp>
        <p:nvSpPr>
          <p:cNvPr id="6" name="TextBox 5">
            <a:extLst>
              <a:ext uri="{FF2B5EF4-FFF2-40B4-BE49-F238E27FC236}">
                <a16:creationId xmlns:a16="http://schemas.microsoft.com/office/drawing/2014/main" id="{E78969C8-D996-8F50-1A72-58A2D9E16BD1}"/>
              </a:ext>
            </a:extLst>
          </p:cNvPr>
          <p:cNvSpPr txBox="1"/>
          <p:nvPr/>
        </p:nvSpPr>
        <p:spPr>
          <a:xfrm>
            <a:off x="4267601" y="5280653"/>
            <a:ext cx="3913641" cy="738664"/>
          </a:xfrm>
          <a:prstGeom prst="rect">
            <a:avLst/>
          </a:prstGeom>
          <a:noFill/>
        </p:spPr>
        <p:txBody>
          <a:bodyPr wrap="square" rtlCol="0">
            <a:spAutoFit/>
          </a:bodyPr>
          <a:lstStyle/>
          <a:p>
            <a:r>
              <a:rPr lang="en-US" sz="1400" b="1" dirty="0"/>
              <a:t>Thinking slow</a:t>
            </a:r>
          </a:p>
          <a:p>
            <a:pPr marL="285750" indent="-285750">
              <a:buFont typeface="Arial" panose="020B0604020202020204" pitchFamily="34" charset="0"/>
              <a:buChar char="•"/>
            </a:pPr>
            <a:r>
              <a:rPr lang="en-US" sz="1400" dirty="0"/>
              <a:t>Can reason about solving complex problems – planning complex tasks</a:t>
            </a:r>
          </a:p>
        </p:txBody>
      </p:sp>
      <p:sp>
        <p:nvSpPr>
          <p:cNvPr id="7" name="TextBox 6">
            <a:extLst>
              <a:ext uri="{FF2B5EF4-FFF2-40B4-BE49-F238E27FC236}">
                <a16:creationId xmlns:a16="http://schemas.microsoft.com/office/drawing/2014/main" id="{EFBE67E6-DE52-F0A0-5DD6-8413F74AACD2}"/>
              </a:ext>
            </a:extLst>
          </p:cNvPr>
          <p:cNvSpPr txBox="1"/>
          <p:nvPr/>
        </p:nvSpPr>
        <p:spPr>
          <a:xfrm>
            <a:off x="6470248" y="3130505"/>
            <a:ext cx="1585446" cy="1200329"/>
          </a:xfrm>
          <a:prstGeom prst="rect">
            <a:avLst/>
          </a:prstGeom>
          <a:noFill/>
        </p:spPr>
        <p:txBody>
          <a:bodyPr wrap="square" rtlCol="0">
            <a:spAutoFit/>
          </a:bodyPr>
          <a:lstStyle/>
          <a:p>
            <a:r>
              <a:rPr lang="en-US" sz="1200" b="1" dirty="0">
                <a:solidFill>
                  <a:schemeClr val="bg1">
                    <a:lumMod val="75000"/>
                  </a:schemeClr>
                </a:solidFill>
              </a:rPr>
              <a:t>Aka.</a:t>
            </a:r>
          </a:p>
          <a:p>
            <a:pPr marL="285750" indent="-285750">
              <a:buFont typeface="Arial" panose="020B0604020202020204" pitchFamily="34" charset="0"/>
              <a:buChar char="•"/>
            </a:pPr>
            <a:r>
              <a:rPr lang="en-US" sz="1200" dirty="0">
                <a:solidFill>
                  <a:schemeClr val="bg1">
                    <a:lumMod val="75000"/>
                  </a:schemeClr>
                </a:solidFill>
              </a:rPr>
              <a:t>Data-driven vs. knowledge driven</a:t>
            </a:r>
          </a:p>
          <a:p>
            <a:pPr marL="285750" indent="-285750">
              <a:buFont typeface="Arial" panose="020B0604020202020204" pitchFamily="34" charset="0"/>
              <a:buChar char="•"/>
            </a:pPr>
            <a:r>
              <a:rPr lang="en-US" sz="1200" dirty="0">
                <a:solidFill>
                  <a:schemeClr val="bg1">
                    <a:lumMod val="75000"/>
                  </a:schemeClr>
                </a:solidFill>
              </a:rPr>
              <a:t>Symbolic vs. sub-symbolic</a:t>
            </a:r>
          </a:p>
          <a:p>
            <a:pPr marL="285750" indent="-285750">
              <a:buFont typeface="Arial" panose="020B0604020202020204" pitchFamily="34" charset="0"/>
              <a:buChar char="•"/>
            </a:pPr>
            <a:r>
              <a:rPr lang="en-US" sz="1200" dirty="0">
                <a:solidFill>
                  <a:schemeClr val="bg1">
                    <a:lumMod val="75000"/>
                  </a:schemeClr>
                </a:solidFill>
              </a:rPr>
              <a:t>Neuro-symbolic</a:t>
            </a:r>
          </a:p>
        </p:txBody>
      </p:sp>
      <p:pic>
        <p:nvPicPr>
          <p:cNvPr id="6148" name="Picture 4" descr="Page 1">
            <a:extLst>
              <a:ext uri="{FF2B5EF4-FFF2-40B4-BE49-F238E27FC236}">
                <a16:creationId xmlns:a16="http://schemas.microsoft.com/office/drawing/2014/main" id="{6F02F0EB-BB9C-15E6-4261-303BDEC12F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43797" y="762167"/>
            <a:ext cx="1511897" cy="228450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F7C0B991-C87A-0A8B-C433-3214E29A03DD}"/>
              </a:ext>
            </a:extLst>
          </p:cNvPr>
          <p:cNvGrpSpPr/>
          <p:nvPr/>
        </p:nvGrpSpPr>
        <p:grpSpPr>
          <a:xfrm>
            <a:off x="8642146" y="0"/>
            <a:ext cx="3549854" cy="6858000"/>
            <a:chOff x="8642146" y="0"/>
            <a:chExt cx="3549854" cy="6858000"/>
          </a:xfrm>
          <a:solidFill>
            <a:schemeClr val="bg1">
              <a:lumMod val="65000"/>
            </a:schemeClr>
          </a:solidFill>
        </p:grpSpPr>
        <p:sp>
          <p:nvSpPr>
            <p:cNvPr id="10" name="Rectangle 9">
              <a:extLst>
                <a:ext uri="{FF2B5EF4-FFF2-40B4-BE49-F238E27FC236}">
                  <a16:creationId xmlns:a16="http://schemas.microsoft.com/office/drawing/2014/main" id="{EEF01D06-1865-1A6D-4713-30C48406E428}"/>
                </a:ext>
              </a:extLst>
            </p:cNvPr>
            <p:cNvSpPr/>
            <p:nvPr/>
          </p:nvSpPr>
          <p:spPr>
            <a:xfrm>
              <a:off x="8642146" y="0"/>
              <a:ext cx="3549854"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1677E97B-264B-80BD-661B-3B6D9AA35F05}"/>
                </a:ext>
              </a:extLst>
            </p:cNvPr>
            <p:cNvSpPr txBox="1">
              <a:spLocks/>
            </p:cNvSpPr>
            <p:nvPr/>
          </p:nvSpPr>
          <p:spPr>
            <a:xfrm>
              <a:off x="8702348" y="122843"/>
              <a:ext cx="3396888" cy="1448936"/>
            </a:xfrm>
            <a:prstGeom prst="rect">
              <a:avLst/>
            </a:prstGeom>
            <a:noFill/>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rgbClr val="0070C0"/>
                  </a:solidFill>
                  <a:latin typeface="+mj-lt"/>
                  <a:ea typeface="+mj-ea"/>
                  <a:cs typeface="+mj-cs"/>
                </a:defRPr>
              </a:lvl1pPr>
            </a:lstStyle>
            <a:p>
              <a:pPr algn="ctr"/>
              <a:r>
                <a:rPr lang="en-US" sz="3200" dirty="0">
                  <a:solidFill>
                    <a:schemeClr val="bg1"/>
                  </a:solidFill>
                </a:rPr>
                <a:t>Real-life problems involve both</a:t>
              </a:r>
            </a:p>
          </p:txBody>
        </p:sp>
        <p:pic>
          <p:nvPicPr>
            <p:cNvPr id="12" name="Picture 11" descr="A white car on a street&#10;&#10;Description automatically generated">
              <a:extLst>
                <a:ext uri="{FF2B5EF4-FFF2-40B4-BE49-F238E27FC236}">
                  <a16:creationId xmlns:a16="http://schemas.microsoft.com/office/drawing/2014/main" id="{EC734AD9-B9D6-4FA0-0DC7-0B6BE24F1BC7}"/>
                </a:ext>
              </a:extLst>
            </p:cNvPr>
            <p:cNvPicPr>
              <a:picLocks noChangeAspect="1"/>
            </p:cNvPicPr>
            <p:nvPr/>
          </p:nvPicPr>
          <p:blipFill>
            <a:blip r:embed="rId7">
              <a:clrChange>
                <a:clrFrom>
                  <a:srgbClr val="FFFFFF"/>
                </a:clrFrom>
                <a:clrTo>
                  <a:srgbClr val="FFFFFF">
                    <a:alpha val="0"/>
                  </a:srgbClr>
                </a:clrTo>
              </a:clrChange>
            </a:blip>
            <a:srcRect r="34403"/>
            <a:stretch/>
          </p:blipFill>
          <p:spPr>
            <a:xfrm>
              <a:off x="8824201" y="1859565"/>
              <a:ext cx="3283123" cy="2494815"/>
            </a:xfrm>
            <a:prstGeom prst="rect">
              <a:avLst/>
            </a:prstGeom>
            <a:grpFill/>
            <a:ln>
              <a:noFill/>
            </a:ln>
          </p:spPr>
        </p:pic>
        <p:sp>
          <p:nvSpPr>
            <p:cNvPr id="13" name="TextBox 12">
              <a:extLst>
                <a:ext uri="{FF2B5EF4-FFF2-40B4-BE49-F238E27FC236}">
                  <a16:creationId xmlns:a16="http://schemas.microsoft.com/office/drawing/2014/main" id="{D1514BB6-4D0F-7405-BEF9-93FE2C542D68}"/>
                </a:ext>
              </a:extLst>
            </p:cNvPr>
            <p:cNvSpPr txBox="1"/>
            <p:nvPr/>
          </p:nvSpPr>
          <p:spPr>
            <a:xfrm>
              <a:off x="8757258" y="6543186"/>
              <a:ext cx="3350066" cy="261610"/>
            </a:xfrm>
            <a:prstGeom prst="rect">
              <a:avLst/>
            </a:prstGeom>
            <a:grpFill/>
            <a:ln>
              <a:noFill/>
            </a:ln>
          </p:spPr>
          <p:txBody>
            <a:bodyPr wrap="square">
              <a:spAutoFit/>
            </a:bodyPr>
            <a:lstStyle/>
            <a:p>
              <a:r>
                <a:rPr lang="en-US" sz="1100" dirty="0">
                  <a:solidFill>
                    <a:schemeClr val="bg1"/>
                  </a:solidFill>
                </a:rPr>
                <a:t>Source: Luc De </a:t>
              </a:r>
              <a:r>
                <a:rPr lang="en-US" sz="1100" dirty="0" err="1">
                  <a:solidFill>
                    <a:schemeClr val="bg1"/>
                  </a:solidFill>
                </a:rPr>
                <a:t>Reaedt’s</a:t>
              </a:r>
              <a:r>
                <a:rPr lang="en-US" sz="1100" dirty="0">
                  <a:solidFill>
                    <a:schemeClr val="bg1"/>
                  </a:solidFill>
                </a:rPr>
                <a:t> talk in NS Summer School 2023</a:t>
              </a:r>
            </a:p>
          </p:txBody>
        </p:sp>
        <p:sp>
          <p:nvSpPr>
            <p:cNvPr id="15" name="TextBox 14">
              <a:extLst>
                <a:ext uri="{FF2B5EF4-FFF2-40B4-BE49-F238E27FC236}">
                  <a16:creationId xmlns:a16="http://schemas.microsoft.com/office/drawing/2014/main" id="{1D293EE8-7299-2ECB-4321-D8F16226E34C}"/>
                </a:ext>
              </a:extLst>
            </p:cNvPr>
            <p:cNvSpPr txBox="1"/>
            <p:nvPr/>
          </p:nvSpPr>
          <p:spPr>
            <a:xfrm>
              <a:off x="8994436" y="4433643"/>
              <a:ext cx="2359364" cy="1569660"/>
            </a:xfrm>
            <a:prstGeom prst="rect">
              <a:avLst/>
            </a:prstGeom>
            <a:noFill/>
            <a:ln>
              <a:noFill/>
            </a:ln>
          </p:spPr>
          <p:txBody>
            <a:bodyPr wrap="none" rtlCol="0">
              <a:spAutoFit/>
            </a:bodyPr>
            <a:lstStyle/>
            <a:p>
              <a:r>
                <a:rPr lang="en-US" sz="2400" dirty="0">
                  <a:solidFill>
                    <a:schemeClr val="accent4">
                      <a:lumMod val="60000"/>
                      <a:lumOff val="40000"/>
                    </a:schemeClr>
                  </a:solidFill>
                </a:rPr>
                <a:t>Who can go first?</a:t>
              </a:r>
              <a:br>
                <a:rPr lang="en-US" sz="2400" dirty="0">
                  <a:solidFill>
                    <a:schemeClr val="accent4">
                      <a:lumMod val="60000"/>
                      <a:lumOff val="40000"/>
                    </a:schemeClr>
                  </a:solidFill>
                </a:rPr>
              </a:br>
              <a:r>
                <a:rPr lang="en-US" sz="2400" dirty="0">
                  <a:solidFill>
                    <a:schemeClr val="bg1">
                      <a:lumMod val="95000"/>
                    </a:schemeClr>
                  </a:solidFill>
                </a:rPr>
                <a:t>A. The red car</a:t>
              </a:r>
            </a:p>
            <a:p>
              <a:r>
                <a:rPr lang="en-US" sz="2400" dirty="0">
                  <a:solidFill>
                    <a:schemeClr val="bg1">
                      <a:lumMod val="95000"/>
                    </a:schemeClr>
                  </a:solidFill>
                </a:rPr>
                <a:t>B. The blue van</a:t>
              </a:r>
            </a:p>
            <a:p>
              <a:r>
                <a:rPr lang="en-US" sz="2400" dirty="0">
                  <a:solidFill>
                    <a:schemeClr val="bg1">
                      <a:lumMod val="95000"/>
                    </a:schemeClr>
                  </a:solidFill>
                </a:rPr>
                <a:t>C. The white car</a:t>
              </a:r>
            </a:p>
          </p:txBody>
        </p:sp>
      </p:grpSp>
    </p:spTree>
    <p:custDataLst>
      <p:tags r:id="rId1"/>
    </p:custDataLst>
    <p:extLst>
      <p:ext uri="{BB962C8B-B14F-4D97-AF65-F5344CB8AC3E}">
        <p14:creationId xmlns:p14="http://schemas.microsoft.com/office/powerpoint/2010/main" val="2895072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3DACE-8775-78B6-49D1-A83FAC0EE5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1CCCF7-9D75-CC69-CF2D-37B86872333C}"/>
              </a:ext>
            </a:extLst>
          </p:cNvPr>
          <p:cNvSpPr>
            <a:spLocks noGrp="1"/>
          </p:cNvSpPr>
          <p:nvPr>
            <p:ph type="title"/>
          </p:nvPr>
        </p:nvSpPr>
        <p:spPr>
          <a:xfrm>
            <a:off x="838200" y="365125"/>
            <a:ext cx="10515600" cy="1235075"/>
          </a:xfrm>
        </p:spPr>
        <p:txBody>
          <a:bodyPr>
            <a:normAutofit/>
          </a:bodyPr>
          <a:lstStyle/>
          <a:p>
            <a:r>
              <a:rPr lang="en-US" dirty="0"/>
              <a:t>Chain of Thought (</a:t>
            </a:r>
            <a:r>
              <a:rPr lang="en-US" dirty="0" err="1"/>
              <a:t>CoT</a:t>
            </a:r>
            <a:r>
              <a:rPr lang="en-US" dirty="0"/>
              <a:t>) Reasoning</a:t>
            </a:r>
            <a:br>
              <a:rPr lang="en-US" dirty="0"/>
            </a:br>
            <a:r>
              <a:rPr lang="en-US" sz="2400" dirty="0">
                <a:solidFill>
                  <a:schemeClr val="accent2"/>
                </a:solidFill>
              </a:rPr>
              <a:t>A method for natural language reasoning</a:t>
            </a:r>
          </a:p>
        </p:txBody>
      </p:sp>
      <p:sp>
        <p:nvSpPr>
          <p:cNvPr id="3" name="Content Placeholder 2">
            <a:extLst>
              <a:ext uri="{FF2B5EF4-FFF2-40B4-BE49-F238E27FC236}">
                <a16:creationId xmlns:a16="http://schemas.microsoft.com/office/drawing/2014/main" id="{2A53D61C-7811-D242-EA68-E0DEAB3698FD}"/>
              </a:ext>
            </a:extLst>
          </p:cNvPr>
          <p:cNvSpPr>
            <a:spLocks noGrp="1"/>
          </p:cNvSpPr>
          <p:nvPr>
            <p:ph idx="1"/>
          </p:nvPr>
        </p:nvSpPr>
        <p:spPr>
          <a:xfrm>
            <a:off x="838199" y="1892299"/>
            <a:ext cx="5257801" cy="2260003"/>
          </a:xfrm>
        </p:spPr>
        <p:txBody>
          <a:bodyPr>
            <a:normAutofit/>
          </a:bodyPr>
          <a:lstStyle/>
          <a:p>
            <a:pPr>
              <a:spcBef>
                <a:spcPts val="400"/>
              </a:spcBef>
            </a:pPr>
            <a:r>
              <a:rPr lang="en-US" sz="2400" dirty="0">
                <a:latin typeface="IBM Plex Sans" panose="020B0503050203000203" pitchFamily="34" charset="0"/>
              </a:rPr>
              <a:t>Step-by-Step Reasoning</a:t>
            </a:r>
          </a:p>
          <a:p>
            <a:pPr>
              <a:spcBef>
                <a:spcPts val="400"/>
              </a:spcBef>
            </a:pPr>
            <a:r>
              <a:rPr lang="en-US" sz="2400" dirty="0">
                <a:latin typeface="IBM Plex Sans" panose="020B0503050203000203" pitchFamily="34" charset="0"/>
              </a:rPr>
              <a:t>Improving Accuracy</a:t>
            </a:r>
          </a:p>
          <a:p>
            <a:pPr>
              <a:spcBef>
                <a:spcPts val="400"/>
              </a:spcBef>
            </a:pPr>
            <a:r>
              <a:rPr lang="en-US" sz="2400" dirty="0">
                <a:latin typeface="IBM Plex Sans" panose="020B0503050203000203" pitchFamily="34" charset="0"/>
              </a:rPr>
              <a:t>Transparent and Interpretable</a:t>
            </a:r>
          </a:p>
          <a:p>
            <a:pPr>
              <a:spcBef>
                <a:spcPts val="400"/>
              </a:spcBef>
            </a:pPr>
            <a:r>
              <a:rPr lang="en-US" sz="2400" dirty="0">
                <a:latin typeface="IBM Plex Sans" panose="020B0503050203000203" pitchFamily="34" charset="0"/>
              </a:rPr>
              <a:t>Debugging and Refinement</a:t>
            </a:r>
          </a:p>
        </p:txBody>
      </p:sp>
      <p:pic>
        <p:nvPicPr>
          <p:cNvPr id="5" name="Picture 4" descr="A white background with black text&#10;&#10;Description automatically generated">
            <a:extLst>
              <a:ext uri="{FF2B5EF4-FFF2-40B4-BE49-F238E27FC236}">
                <a16:creationId xmlns:a16="http://schemas.microsoft.com/office/drawing/2014/main" id="{678A88C3-8F82-086D-A950-957A74B18529}"/>
              </a:ext>
            </a:extLst>
          </p:cNvPr>
          <p:cNvPicPr>
            <a:picLocks noChangeAspect="1"/>
          </p:cNvPicPr>
          <p:nvPr/>
        </p:nvPicPr>
        <p:blipFill>
          <a:blip r:embed="rId3"/>
          <a:srcRect r="53694" b="28524"/>
          <a:stretch/>
        </p:blipFill>
        <p:spPr>
          <a:xfrm>
            <a:off x="8176575" y="1835854"/>
            <a:ext cx="3527835" cy="882779"/>
          </a:xfrm>
          <a:prstGeom prst="rect">
            <a:avLst/>
          </a:prstGeom>
        </p:spPr>
      </p:pic>
      <p:sp>
        <p:nvSpPr>
          <p:cNvPr id="6" name="TextBox 5">
            <a:extLst>
              <a:ext uri="{FF2B5EF4-FFF2-40B4-BE49-F238E27FC236}">
                <a16:creationId xmlns:a16="http://schemas.microsoft.com/office/drawing/2014/main" id="{5E7DD59D-6779-1CEF-B274-92D9F73289DF}"/>
              </a:ext>
            </a:extLst>
          </p:cNvPr>
          <p:cNvSpPr txBox="1"/>
          <p:nvPr/>
        </p:nvSpPr>
        <p:spPr>
          <a:xfrm>
            <a:off x="6914311" y="3222108"/>
            <a:ext cx="1262262" cy="923330"/>
          </a:xfrm>
          <a:prstGeom prst="rect">
            <a:avLst/>
          </a:prstGeom>
          <a:noFill/>
        </p:spPr>
        <p:txBody>
          <a:bodyPr wrap="square">
            <a:spAutoFit/>
          </a:bodyPr>
          <a:lstStyle/>
          <a:p>
            <a:r>
              <a:rPr lang="en-US" dirty="0">
                <a:solidFill>
                  <a:srgbClr val="518233"/>
                </a:solidFill>
                <a:effectLst/>
              </a:rPr>
              <a:t>Chain-of-thought prompting </a:t>
            </a:r>
            <a:endParaRPr lang="en-US" dirty="0"/>
          </a:p>
        </p:txBody>
      </p:sp>
      <p:pic>
        <p:nvPicPr>
          <p:cNvPr id="8" name="Picture 7" descr="A white background with black text&#10;&#10;Description automatically generated">
            <a:extLst>
              <a:ext uri="{FF2B5EF4-FFF2-40B4-BE49-F238E27FC236}">
                <a16:creationId xmlns:a16="http://schemas.microsoft.com/office/drawing/2014/main" id="{9DEE1109-89B9-DCEF-A502-9ECAAA9B4105}"/>
              </a:ext>
            </a:extLst>
          </p:cNvPr>
          <p:cNvPicPr>
            <a:picLocks noChangeAspect="1"/>
          </p:cNvPicPr>
          <p:nvPr/>
        </p:nvPicPr>
        <p:blipFill>
          <a:blip r:embed="rId3"/>
          <a:srcRect l="53694"/>
          <a:stretch/>
        </p:blipFill>
        <p:spPr>
          <a:xfrm>
            <a:off x="8176574" y="3065467"/>
            <a:ext cx="3527836" cy="1235075"/>
          </a:xfrm>
          <a:prstGeom prst="rect">
            <a:avLst/>
          </a:prstGeom>
        </p:spPr>
      </p:pic>
      <p:sp>
        <p:nvSpPr>
          <p:cNvPr id="9" name="TextBox 8">
            <a:extLst>
              <a:ext uri="{FF2B5EF4-FFF2-40B4-BE49-F238E27FC236}">
                <a16:creationId xmlns:a16="http://schemas.microsoft.com/office/drawing/2014/main" id="{C751085D-BACA-4FE0-156C-5CAB70F36900}"/>
              </a:ext>
            </a:extLst>
          </p:cNvPr>
          <p:cNvSpPr txBox="1"/>
          <p:nvPr/>
        </p:nvSpPr>
        <p:spPr>
          <a:xfrm>
            <a:off x="6914311" y="1961945"/>
            <a:ext cx="1284534" cy="646331"/>
          </a:xfrm>
          <a:prstGeom prst="rect">
            <a:avLst/>
          </a:prstGeom>
          <a:noFill/>
        </p:spPr>
        <p:txBody>
          <a:bodyPr wrap="square">
            <a:spAutoFit/>
          </a:bodyPr>
          <a:lstStyle/>
          <a:p>
            <a:r>
              <a:rPr lang="en-US" dirty="0">
                <a:solidFill>
                  <a:srgbClr val="518233"/>
                </a:solidFill>
                <a:effectLst/>
              </a:rPr>
              <a:t> Standard prompting</a:t>
            </a:r>
            <a:endParaRPr lang="en-US" dirty="0"/>
          </a:p>
        </p:txBody>
      </p:sp>
      <p:pic>
        <p:nvPicPr>
          <p:cNvPr id="10" name="Picture 9" descr="A graph of different numbers and a line&#10;&#10;Description automatically generated with medium confidence">
            <a:extLst>
              <a:ext uri="{FF2B5EF4-FFF2-40B4-BE49-F238E27FC236}">
                <a16:creationId xmlns:a16="http://schemas.microsoft.com/office/drawing/2014/main" id="{5BE1CC1E-8673-1409-0B30-409826848485}"/>
              </a:ext>
            </a:extLst>
          </p:cNvPr>
          <p:cNvPicPr>
            <a:picLocks noChangeAspect="1"/>
          </p:cNvPicPr>
          <p:nvPr/>
        </p:nvPicPr>
        <p:blipFill rotWithShape="1">
          <a:blip r:embed="rId4"/>
          <a:srcRect b="35221"/>
          <a:stretch/>
        </p:blipFill>
        <p:spPr>
          <a:xfrm>
            <a:off x="2243955" y="4609493"/>
            <a:ext cx="7771011" cy="2159329"/>
          </a:xfrm>
          <a:prstGeom prst="rect">
            <a:avLst/>
          </a:prstGeom>
        </p:spPr>
      </p:pic>
      <p:sp>
        <p:nvSpPr>
          <p:cNvPr id="11" name="TextBox 10">
            <a:extLst>
              <a:ext uri="{FF2B5EF4-FFF2-40B4-BE49-F238E27FC236}">
                <a16:creationId xmlns:a16="http://schemas.microsoft.com/office/drawing/2014/main" id="{038B127A-D0A0-B6F9-649C-25E9D21A1453}"/>
              </a:ext>
            </a:extLst>
          </p:cNvPr>
          <p:cNvSpPr txBox="1"/>
          <p:nvPr/>
        </p:nvSpPr>
        <p:spPr>
          <a:xfrm>
            <a:off x="838200" y="6430268"/>
            <a:ext cx="1866364" cy="338554"/>
          </a:xfrm>
          <a:prstGeom prst="rect">
            <a:avLst/>
          </a:prstGeom>
          <a:noFill/>
        </p:spPr>
        <p:txBody>
          <a:bodyPr wrap="square">
            <a:spAutoFit/>
          </a:bodyPr>
          <a:lstStyle/>
          <a:p>
            <a:r>
              <a:rPr lang="en-US" sz="1600" dirty="0">
                <a:solidFill>
                  <a:schemeClr val="bg1">
                    <a:lumMod val="65000"/>
                  </a:schemeClr>
                </a:solidFill>
                <a:effectLst/>
                <a:latin typeface="Helvetica" pitchFamily="2" charset="0"/>
              </a:rPr>
              <a:t>[Wei et al 2022]</a:t>
            </a:r>
          </a:p>
        </p:txBody>
      </p:sp>
    </p:spTree>
    <p:extLst>
      <p:ext uri="{BB962C8B-B14F-4D97-AF65-F5344CB8AC3E}">
        <p14:creationId xmlns:p14="http://schemas.microsoft.com/office/powerpoint/2010/main" val="19203343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CD043-5828-ABE3-F405-78667892FE31}"/>
              </a:ext>
            </a:extLst>
          </p:cNvPr>
          <p:cNvSpPr>
            <a:spLocks noGrp="1"/>
          </p:cNvSpPr>
          <p:nvPr>
            <p:ph type="title"/>
          </p:nvPr>
        </p:nvSpPr>
        <p:spPr/>
        <p:txBody>
          <a:bodyPr/>
          <a:lstStyle/>
          <a:p>
            <a:r>
              <a:rPr lang="en-US" dirty="0"/>
              <a:t>Zero-Shot </a:t>
            </a:r>
            <a:r>
              <a:rPr lang="en-US" dirty="0" err="1"/>
              <a:t>CoT</a:t>
            </a:r>
            <a:endParaRPr lang="en-US" dirty="0"/>
          </a:p>
        </p:txBody>
      </p:sp>
      <p:pic>
        <p:nvPicPr>
          <p:cNvPr id="7170" name="Picture 2">
            <a:extLst>
              <a:ext uri="{FF2B5EF4-FFF2-40B4-BE49-F238E27FC236}">
                <a16:creationId xmlns:a16="http://schemas.microsoft.com/office/drawing/2014/main" id="{C28ADF43-FBA3-B982-72B5-0E3A3FB8D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841" y="2082187"/>
            <a:ext cx="6129965" cy="24013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BE565A0-8F47-CFDF-6512-94EE2852BD78}"/>
              </a:ext>
            </a:extLst>
          </p:cNvPr>
          <p:cNvSpPr txBox="1"/>
          <p:nvPr/>
        </p:nvSpPr>
        <p:spPr>
          <a:xfrm>
            <a:off x="215629" y="6538912"/>
            <a:ext cx="6096000" cy="246221"/>
          </a:xfrm>
          <a:prstGeom prst="rect">
            <a:avLst/>
          </a:prstGeom>
          <a:noFill/>
        </p:spPr>
        <p:txBody>
          <a:bodyPr wrap="square">
            <a:spAutoFit/>
          </a:bodyPr>
          <a:lstStyle/>
          <a:p>
            <a:pPr algn="l"/>
            <a:r>
              <a:rPr lang="en-US" sz="1000" b="0" i="0" dirty="0">
                <a:solidFill>
                  <a:srgbClr val="242424"/>
                </a:solidFill>
                <a:effectLst/>
                <a:latin typeface="source-serif-pro"/>
              </a:rPr>
              <a:t>Large Language Models are Zero-shot Reasoners (Jan 2023) -- </a:t>
            </a:r>
            <a:r>
              <a:rPr lang="en-US" sz="1000" b="0" i="0" u="sng" dirty="0">
                <a:solidFill>
                  <a:srgbClr val="242424"/>
                </a:solidFill>
                <a:effectLst/>
                <a:latin typeface="source-serif-pro"/>
                <a:hlinkClick r:id="rId3"/>
              </a:rPr>
              <a:t>https://arxiv.org/pdf/2205.11916.pdf</a:t>
            </a:r>
            <a:endParaRPr lang="en-US" sz="1000" b="0" i="0" dirty="0">
              <a:solidFill>
                <a:srgbClr val="242424"/>
              </a:solidFill>
              <a:effectLst/>
              <a:latin typeface="source-serif-pro"/>
            </a:endParaRPr>
          </a:p>
        </p:txBody>
      </p:sp>
      <p:pic>
        <p:nvPicPr>
          <p:cNvPr id="5" name="Picture 4" descr="A screenshot of a report&#10;&#10;Description automatically generated">
            <a:extLst>
              <a:ext uri="{FF2B5EF4-FFF2-40B4-BE49-F238E27FC236}">
                <a16:creationId xmlns:a16="http://schemas.microsoft.com/office/drawing/2014/main" id="{A6664C75-A31F-27B1-F3EA-3CBD418F033E}"/>
              </a:ext>
            </a:extLst>
          </p:cNvPr>
          <p:cNvPicPr>
            <a:picLocks noChangeAspect="1"/>
          </p:cNvPicPr>
          <p:nvPr/>
        </p:nvPicPr>
        <p:blipFill rotWithShape="1">
          <a:blip r:embed="rId4"/>
          <a:srcRect t="23870"/>
          <a:stretch/>
        </p:blipFill>
        <p:spPr>
          <a:xfrm>
            <a:off x="6635942" y="3212414"/>
            <a:ext cx="5556058" cy="2998271"/>
          </a:xfrm>
          <a:prstGeom prst="rect">
            <a:avLst/>
          </a:prstGeom>
        </p:spPr>
      </p:pic>
      <p:sp>
        <p:nvSpPr>
          <p:cNvPr id="6" name="Rectangle 5">
            <a:extLst>
              <a:ext uri="{FF2B5EF4-FFF2-40B4-BE49-F238E27FC236}">
                <a16:creationId xmlns:a16="http://schemas.microsoft.com/office/drawing/2014/main" id="{DEE37926-198C-1B86-E71A-4470916622F4}"/>
              </a:ext>
            </a:extLst>
          </p:cNvPr>
          <p:cNvSpPr/>
          <p:nvPr/>
        </p:nvSpPr>
        <p:spPr>
          <a:xfrm>
            <a:off x="10865858" y="3540889"/>
            <a:ext cx="246006" cy="143890"/>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72FC8BB-1E95-EAD7-BA9C-6012466FE080}"/>
              </a:ext>
            </a:extLst>
          </p:cNvPr>
          <p:cNvSpPr/>
          <p:nvPr/>
        </p:nvSpPr>
        <p:spPr>
          <a:xfrm>
            <a:off x="10865858" y="4002259"/>
            <a:ext cx="246006" cy="143890"/>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urved Connector 9">
            <a:extLst>
              <a:ext uri="{FF2B5EF4-FFF2-40B4-BE49-F238E27FC236}">
                <a16:creationId xmlns:a16="http://schemas.microsoft.com/office/drawing/2014/main" id="{25EBE3F5-07F4-F00E-8D1A-D4391F0085D5}"/>
              </a:ext>
            </a:extLst>
          </p:cNvPr>
          <p:cNvCxnSpPr>
            <a:cxnSpLocks/>
            <a:stCxn id="6" idx="1"/>
            <a:endCxn id="8" idx="1"/>
          </p:cNvCxnSpPr>
          <p:nvPr/>
        </p:nvCxnSpPr>
        <p:spPr>
          <a:xfrm rot="10800000" flipV="1">
            <a:off x="10865858" y="3612834"/>
            <a:ext cx="12700" cy="461370"/>
          </a:xfrm>
          <a:prstGeom prst="curvedConnector3">
            <a:avLst>
              <a:gd name="adj1" fmla="val 1800000"/>
            </a:avLst>
          </a:prstGeom>
          <a:noFill/>
          <a:ln w="12700">
            <a:solidFill>
              <a:srgbClr val="C00000"/>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cxnSp>
      <p:sp>
        <p:nvSpPr>
          <p:cNvPr id="11" name="TextBox 10">
            <a:extLst>
              <a:ext uri="{FF2B5EF4-FFF2-40B4-BE49-F238E27FC236}">
                <a16:creationId xmlns:a16="http://schemas.microsoft.com/office/drawing/2014/main" id="{959C1796-1FAC-4CE6-9315-9F51A3E8B3A1}"/>
              </a:ext>
            </a:extLst>
          </p:cNvPr>
          <p:cNvSpPr txBox="1"/>
          <p:nvPr/>
        </p:nvSpPr>
        <p:spPr>
          <a:xfrm>
            <a:off x="8264094" y="6108158"/>
            <a:ext cx="4221263" cy="276999"/>
          </a:xfrm>
          <a:prstGeom prst="rect">
            <a:avLst/>
          </a:prstGeom>
          <a:noFill/>
        </p:spPr>
        <p:txBody>
          <a:bodyPr wrap="square" rtlCol="0">
            <a:spAutoFit/>
          </a:bodyPr>
          <a:lstStyle/>
          <a:p>
            <a:pPr algn="ctr"/>
            <a:r>
              <a:rPr lang="en-US" sz="1200" dirty="0">
                <a:solidFill>
                  <a:schemeClr val="accent1"/>
                </a:solidFill>
              </a:rPr>
              <a:t>Zero-Shot </a:t>
            </a:r>
            <a:r>
              <a:rPr lang="en-US" sz="1200" dirty="0" err="1">
                <a:solidFill>
                  <a:schemeClr val="accent1"/>
                </a:solidFill>
              </a:rPr>
              <a:t>CoT</a:t>
            </a:r>
            <a:r>
              <a:rPr lang="en-US" sz="1200" dirty="0">
                <a:solidFill>
                  <a:schemeClr val="accent1"/>
                </a:solidFill>
              </a:rPr>
              <a:t> results for text-davinci002 6B</a:t>
            </a:r>
          </a:p>
        </p:txBody>
      </p:sp>
    </p:spTree>
    <p:extLst>
      <p:ext uri="{BB962C8B-B14F-4D97-AF65-F5344CB8AC3E}">
        <p14:creationId xmlns:p14="http://schemas.microsoft.com/office/powerpoint/2010/main" val="2624009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6D067-CAC4-AA59-6727-ED5AB51140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4EF50A-3E44-3086-8EDD-5E945DC7EE97}"/>
              </a:ext>
            </a:extLst>
          </p:cNvPr>
          <p:cNvSpPr>
            <a:spLocks noGrp="1"/>
          </p:cNvSpPr>
          <p:nvPr>
            <p:ph type="title"/>
          </p:nvPr>
        </p:nvSpPr>
        <p:spPr>
          <a:xfrm>
            <a:off x="332013" y="365125"/>
            <a:ext cx="10515600" cy="859993"/>
          </a:xfrm>
        </p:spPr>
        <p:txBody>
          <a:bodyPr/>
          <a:lstStyle/>
          <a:p>
            <a:r>
              <a:rPr lang="en-US" dirty="0"/>
              <a:t>Zero-shot </a:t>
            </a:r>
            <a:r>
              <a:rPr lang="en-US" dirty="0" err="1"/>
              <a:t>CoT</a:t>
            </a:r>
            <a:endParaRPr lang="en-US" dirty="0"/>
          </a:p>
        </p:txBody>
      </p:sp>
      <p:pic>
        <p:nvPicPr>
          <p:cNvPr id="11" name="Picture 10">
            <a:extLst>
              <a:ext uri="{FF2B5EF4-FFF2-40B4-BE49-F238E27FC236}">
                <a16:creationId xmlns:a16="http://schemas.microsoft.com/office/drawing/2014/main" id="{E6B8DFCB-7D6A-EADE-B10A-89FA46388470}"/>
              </a:ext>
            </a:extLst>
          </p:cNvPr>
          <p:cNvPicPr>
            <a:picLocks noChangeAspect="1"/>
          </p:cNvPicPr>
          <p:nvPr/>
        </p:nvPicPr>
        <p:blipFill>
          <a:blip r:embed="rId3"/>
          <a:stretch>
            <a:fillRect/>
          </a:stretch>
        </p:blipFill>
        <p:spPr>
          <a:xfrm>
            <a:off x="6323945" y="1182254"/>
            <a:ext cx="5666015" cy="1938514"/>
          </a:xfrm>
          <a:prstGeom prst="rect">
            <a:avLst/>
          </a:prstGeom>
        </p:spPr>
      </p:pic>
      <p:grpSp>
        <p:nvGrpSpPr>
          <p:cNvPr id="15" name="Group 14">
            <a:extLst>
              <a:ext uri="{FF2B5EF4-FFF2-40B4-BE49-F238E27FC236}">
                <a16:creationId xmlns:a16="http://schemas.microsoft.com/office/drawing/2014/main" id="{264AD88C-4DDB-8903-E33F-02D2E5415E52}"/>
              </a:ext>
            </a:extLst>
          </p:cNvPr>
          <p:cNvGrpSpPr/>
          <p:nvPr/>
        </p:nvGrpSpPr>
        <p:grpSpPr>
          <a:xfrm>
            <a:off x="616386" y="1225118"/>
            <a:ext cx="5479614" cy="5092859"/>
            <a:chOff x="6485836" y="997698"/>
            <a:chExt cx="5479614" cy="5092859"/>
          </a:xfrm>
        </p:grpSpPr>
        <p:pic>
          <p:nvPicPr>
            <p:cNvPr id="9" name="Picture 8">
              <a:extLst>
                <a:ext uri="{FF2B5EF4-FFF2-40B4-BE49-F238E27FC236}">
                  <a16:creationId xmlns:a16="http://schemas.microsoft.com/office/drawing/2014/main" id="{C85151C7-1B94-760F-03FD-DDFD57BFDDBA}"/>
                </a:ext>
              </a:extLst>
            </p:cNvPr>
            <p:cNvPicPr>
              <a:picLocks noChangeAspect="1"/>
            </p:cNvPicPr>
            <p:nvPr/>
          </p:nvPicPr>
          <p:blipFill rotWithShape="1">
            <a:blip r:embed="rId4"/>
            <a:srcRect l="6642" b="15613"/>
            <a:stretch/>
          </p:blipFill>
          <p:spPr>
            <a:xfrm>
              <a:off x="6485836" y="997698"/>
              <a:ext cx="5479614" cy="3606958"/>
            </a:xfrm>
            <a:prstGeom prst="rect">
              <a:avLst/>
            </a:prstGeom>
          </p:spPr>
        </p:pic>
        <p:pic>
          <p:nvPicPr>
            <p:cNvPr id="7" name="Picture 6">
              <a:extLst>
                <a:ext uri="{FF2B5EF4-FFF2-40B4-BE49-F238E27FC236}">
                  <a16:creationId xmlns:a16="http://schemas.microsoft.com/office/drawing/2014/main" id="{805F0580-FF68-5515-BA12-BDD26F24C8C1}"/>
                </a:ext>
              </a:extLst>
            </p:cNvPr>
            <p:cNvPicPr>
              <a:picLocks noChangeAspect="1"/>
            </p:cNvPicPr>
            <p:nvPr/>
          </p:nvPicPr>
          <p:blipFill rotWithShape="1">
            <a:blip r:embed="rId5"/>
            <a:srcRect t="4416" r="6642" b="27465"/>
            <a:stretch/>
          </p:blipFill>
          <p:spPr>
            <a:xfrm>
              <a:off x="6485836" y="2931661"/>
              <a:ext cx="5479614" cy="3158896"/>
            </a:xfrm>
            <a:prstGeom prst="rect">
              <a:avLst/>
            </a:prstGeom>
          </p:spPr>
        </p:pic>
      </p:grpSp>
      <p:sp>
        <p:nvSpPr>
          <p:cNvPr id="13" name="TextBox 12">
            <a:extLst>
              <a:ext uri="{FF2B5EF4-FFF2-40B4-BE49-F238E27FC236}">
                <a16:creationId xmlns:a16="http://schemas.microsoft.com/office/drawing/2014/main" id="{8A37F37B-0126-3454-8BF4-4B78C3DCAAAB}"/>
              </a:ext>
            </a:extLst>
          </p:cNvPr>
          <p:cNvSpPr txBox="1"/>
          <p:nvPr/>
        </p:nvSpPr>
        <p:spPr>
          <a:xfrm>
            <a:off x="213632" y="6488668"/>
            <a:ext cx="6098720" cy="369332"/>
          </a:xfrm>
          <a:prstGeom prst="rect">
            <a:avLst/>
          </a:prstGeom>
          <a:noFill/>
        </p:spPr>
        <p:txBody>
          <a:bodyPr wrap="square">
            <a:spAutoFit/>
          </a:bodyPr>
          <a:lstStyle/>
          <a:p>
            <a:r>
              <a:rPr lang="en-US" sz="1800" dirty="0">
                <a:solidFill>
                  <a:srgbClr val="425168"/>
                </a:solidFill>
                <a:effectLst/>
                <a:latin typeface="Tenorite" pitchFamily="2" charset="0"/>
              </a:rPr>
              <a:t>[Kojima et al 2022] </a:t>
            </a:r>
            <a:endParaRPr lang="en-US" dirty="0">
              <a:effectLst/>
            </a:endParaRPr>
          </a:p>
        </p:txBody>
      </p:sp>
      <p:sp>
        <p:nvSpPr>
          <p:cNvPr id="14" name="Multiply 13">
            <a:extLst>
              <a:ext uri="{FF2B5EF4-FFF2-40B4-BE49-F238E27FC236}">
                <a16:creationId xmlns:a16="http://schemas.microsoft.com/office/drawing/2014/main" id="{C9FF1364-36AA-0E5D-25D6-ADE9BD42BBA8}"/>
              </a:ext>
            </a:extLst>
          </p:cNvPr>
          <p:cNvSpPr/>
          <p:nvPr/>
        </p:nvSpPr>
        <p:spPr>
          <a:xfrm>
            <a:off x="8415700" y="2655706"/>
            <a:ext cx="1140278" cy="1140278"/>
          </a:xfrm>
          <a:prstGeom prst="mathMultiply">
            <a:avLst>
              <a:gd name="adj1" fmla="val 15837"/>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12D439C-3FBF-D80E-1FF8-8D18BA3AE9DB}"/>
              </a:ext>
            </a:extLst>
          </p:cNvPr>
          <p:cNvSpPr/>
          <p:nvPr/>
        </p:nvSpPr>
        <p:spPr>
          <a:xfrm>
            <a:off x="3356193" y="1673817"/>
            <a:ext cx="929088" cy="162732"/>
          </a:xfrm>
          <a:prstGeom prst="rect">
            <a:avLst/>
          </a:prstGeom>
          <a:solidFill>
            <a:srgbClr val="FF7E79">
              <a:alpha val="2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0022CD68-12F5-2360-C727-2ACA68048555}"/>
              </a:ext>
            </a:extLst>
          </p:cNvPr>
          <p:cNvPicPr>
            <a:picLocks noChangeAspect="1"/>
          </p:cNvPicPr>
          <p:nvPr/>
        </p:nvPicPr>
        <p:blipFill>
          <a:blip r:embed="rId6">
            <a:extLst>
              <a:ext uri="{96DAC541-7B7A-43D3-8B79-37D633B846F1}">
                <asvg:svgBlip xmlns:asvg="http://schemas.microsoft.com/office/drawing/2016/SVG/main" r:embed="rId7"/>
              </a:ext>
              <a:ext uri="{837473B0-CC2E-450A-ABE3-18F120FF3D39}">
                <a1611:picAttrSrcUrl xmlns:a1611="http://schemas.microsoft.com/office/drawing/2016/11/main" r:id="rId8"/>
              </a:ext>
            </a:extLst>
          </a:blip>
          <a:stretch>
            <a:fillRect/>
          </a:stretch>
        </p:blipFill>
        <p:spPr>
          <a:xfrm>
            <a:off x="5450612" y="5457984"/>
            <a:ext cx="1051377" cy="859993"/>
          </a:xfrm>
          <a:prstGeom prst="rect">
            <a:avLst/>
          </a:prstGeom>
        </p:spPr>
      </p:pic>
    </p:spTree>
    <p:custDataLst>
      <p:tags r:id="rId1"/>
    </p:custDataLst>
    <p:extLst>
      <p:ext uri="{BB962C8B-B14F-4D97-AF65-F5344CB8AC3E}">
        <p14:creationId xmlns:p14="http://schemas.microsoft.com/office/powerpoint/2010/main" val="153426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68AC3F-BC4E-DF17-4F73-559257FB57B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A9A878-DA91-FB1E-8669-8CFF6FF4CE48}"/>
              </a:ext>
            </a:extLst>
          </p:cNvPr>
          <p:cNvSpPr>
            <a:spLocks noGrp="1"/>
          </p:cNvSpPr>
          <p:nvPr>
            <p:ph idx="1"/>
          </p:nvPr>
        </p:nvSpPr>
        <p:spPr>
          <a:xfrm>
            <a:off x="199699" y="1113022"/>
            <a:ext cx="5570480" cy="1241871"/>
          </a:xfrm>
        </p:spPr>
        <p:txBody>
          <a:bodyPr>
            <a:normAutofit/>
          </a:bodyPr>
          <a:lstStyle/>
          <a:p>
            <a:pPr marL="0" indent="0">
              <a:buNone/>
            </a:pPr>
            <a:r>
              <a:rPr lang="en-US" sz="2400" dirty="0">
                <a:latin typeface="IBM Plex Sans" panose="020B0503050203000203" pitchFamily="34" charset="0"/>
              </a:rPr>
              <a:t>LLMs do perform well on many benchmarks, sometimes better than non-expert humans</a:t>
            </a:r>
          </a:p>
        </p:txBody>
      </p:sp>
      <p:sp>
        <p:nvSpPr>
          <p:cNvPr id="11" name="TextBox 10">
            <a:extLst>
              <a:ext uri="{FF2B5EF4-FFF2-40B4-BE49-F238E27FC236}">
                <a16:creationId xmlns:a16="http://schemas.microsoft.com/office/drawing/2014/main" id="{8D068EB8-E007-8C42-5626-98D6EC2927E8}"/>
              </a:ext>
            </a:extLst>
          </p:cNvPr>
          <p:cNvSpPr txBox="1"/>
          <p:nvPr/>
        </p:nvSpPr>
        <p:spPr>
          <a:xfrm>
            <a:off x="401575" y="6413209"/>
            <a:ext cx="5368604" cy="400110"/>
          </a:xfrm>
          <a:prstGeom prst="rect">
            <a:avLst/>
          </a:prstGeom>
          <a:noFill/>
        </p:spPr>
        <p:txBody>
          <a:bodyPr wrap="square">
            <a:spAutoFit/>
          </a:bodyPr>
          <a:lstStyle/>
          <a:p>
            <a:r>
              <a:rPr lang="en-US" sz="1000" dirty="0" err="1">
                <a:solidFill>
                  <a:schemeClr val="bg1">
                    <a:lumMod val="50000"/>
                  </a:schemeClr>
                </a:solidFill>
              </a:rPr>
              <a:t>Abdin</a:t>
            </a:r>
            <a:r>
              <a:rPr lang="en-US" sz="1000" dirty="0">
                <a:solidFill>
                  <a:schemeClr val="bg1">
                    <a:lumMod val="50000"/>
                  </a:schemeClr>
                </a:solidFill>
              </a:rPr>
              <a:t>, M., et al. (2024). </a:t>
            </a:r>
            <a:r>
              <a:rPr lang="en-US" sz="1000" i="1" dirty="0">
                <a:solidFill>
                  <a:schemeClr val="bg1">
                    <a:lumMod val="50000"/>
                  </a:schemeClr>
                </a:solidFill>
              </a:rPr>
              <a:t>Phi-3 Technical Report: A Highly Capable Language Model Locally on Your Phone</a:t>
            </a:r>
            <a:r>
              <a:rPr lang="en-US" sz="1000" dirty="0">
                <a:solidFill>
                  <a:schemeClr val="bg1">
                    <a:lumMod val="50000"/>
                  </a:schemeClr>
                </a:solidFill>
              </a:rPr>
              <a:t>. </a:t>
            </a:r>
            <a:r>
              <a:rPr lang="en-US" sz="1000" dirty="0" err="1">
                <a:solidFill>
                  <a:schemeClr val="bg1">
                    <a:lumMod val="50000"/>
                  </a:schemeClr>
                </a:solidFill>
              </a:rPr>
              <a:t>arXiv</a:t>
            </a:r>
            <a:r>
              <a:rPr lang="en-US" sz="1000" dirty="0">
                <a:solidFill>
                  <a:schemeClr val="bg1">
                    <a:lumMod val="50000"/>
                  </a:schemeClr>
                </a:solidFill>
              </a:rPr>
              <a:t>. </a:t>
            </a:r>
            <a:r>
              <a:rPr lang="en-US" sz="1000" dirty="0">
                <a:solidFill>
                  <a:schemeClr val="bg1">
                    <a:lumMod val="50000"/>
                  </a:schemeClr>
                </a:solidFill>
                <a:hlinkClick r:id="rId3">
                  <a:extLst>
                    <a:ext uri="{A12FA001-AC4F-418D-AE19-62706E023703}">
                      <ahyp:hlinkClr xmlns:ahyp="http://schemas.microsoft.com/office/drawing/2018/hyperlinkcolor" val="tx"/>
                    </a:ext>
                  </a:extLst>
                </a:hlinkClick>
              </a:rPr>
              <a:t>https://arxiv.org/abs/2404.14219</a:t>
            </a:r>
            <a:endParaRPr lang="en-US" sz="1000" dirty="0">
              <a:solidFill>
                <a:schemeClr val="bg1">
                  <a:lumMod val="50000"/>
                </a:schemeClr>
              </a:solidFill>
            </a:endParaRPr>
          </a:p>
        </p:txBody>
      </p:sp>
      <p:pic>
        <p:nvPicPr>
          <p:cNvPr id="13" name="Picture 12" descr="A table of numbers and letters&#10;&#10;Description automatically generated">
            <a:extLst>
              <a:ext uri="{FF2B5EF4-FFF2-40B4-BE49-F238E27FC236}">
                <a16:creationId xmlns:a16="http://schemas.microsoft.com/office/drawing/2014/main" id="{B6FBA62F-9D03-4AE0-7A00-BB6060453FD6}"/>
              </a:ext>
            </a:extLst>
          </p:cNvPr>
          <p:cNvPicPr>
            <a:picLocks noChangeAspect="1"/>
          </p:cNvPicPr>
          <p:nvPr/>
        </p:nvPicPr>
        <p:blipFill>
          <a:blip r:embed="rId4"/>
          <a:stretch>
            <a:fillRect/>
          </a:stretch>
        </p:blipFill>
        <p:spPr>
          <a:xfrm>
            <a:off x="5623033" y="44681"/>
            <a:ext cx="6369268" cy="6776193"/>
          </a:xfrm>
          <a:prstGeom prst="rect">
            <a:avLst/>
          </a:prstGeom>
        </p:spPr>
      </p:pic>
      <p:sp>
        <p:nvSpPr>
          <p:cNvPr id="2" name="Title 1">
            <a:extLst>
              <a:ext uri="{FF2B5EF4-FFF2-40B4-BE49-F238E27FC236}">
                <a16:creationId xmlns:a16="http://schemas.microsoft.com/office/drawing/2014/main" id="{96C9A3BF-1A56-DDF1-5078-FCD2FC5336E6}"/>
              </a:ext>
            </a:extLst>
          </p:cNvPr>
          <p:cNvSpPr>
            <a:spLocks noGrp="1"/>
          </p:cNvSpPr>
          <p:nvPr>
            <p:ph type="title"/>
          </p:nvPr>
        </p:nvSpPr>
        <p:spPr>
          <a:xfrm>
            <a:off x="67104" y="0"/>
            <a:ext cx="6201928" cy="1379592"/>
          </a:xfrm>
        </p:spPr>
        <p:txBody>
          <a:bodyPr>
            <a:normAutofit/>
          </a:bodyPr>
          <a:lstStyle/>
          <a:p>
            <a:r>
              <a:rPr lang="en-US" sz="3600" dirty="0"/>
              <a:t>So, are LLMs able to Reason?</a:t>
            </a:r>
          </a:p>
        </p:txBody>
      </p:sp>
      <p:graphicFrame>
        <p:nvGraphicFramePr>
          <p:cNvPr id="9" name="Table 8">
            <a:extLst>
              <a:ext uri="{FF2B5EF4-FFF2-40B4-BE49-F238E27FC236}">
                <a16:creationId xmlns:a16="http://schemas.microsoft.com/office/drawing/2014/main" id="{EB91FF67-5843-EBEA-AE65-3B20F4315688}"/>
              </a:ext>
            </a:extLst>
          </p:cNvPr>
          <p:cNvGraphicFramePr>
            <a:graphicFrameLocks noGrp="1"/>
          </p:cNvGraphicFramePr>
          <p:nvPr>
            <p:extLst>
              <p:ext uri="{D42A27DB-BD31-4B8C-83A1-F6EECF244321}">
                <p14:modId xmlns:p14="http://schemas.microsoft.com/office/powerpoint/2010/main" val="2567423689"/>
              </p:ext>
            </p:extLst>
          </p:nvPr>
        </p:nvGraphicFramePr>
        <p:xfrm>
          <a:off x="457200" y="2496438"/>
          <a:ext cx="4866362" cy="3650178"/>
        </p:xfrm>
        <a:graphic>
          <a:graphicData uri="http://schemas.openxmlformats.org/drawingml/2006/table">
            <a:tbl>
              <a:tblPr firstRow="1" bandRow="1">
                <a:tableStyleId>{7DF18680-E054-41AD-8BC1-D1AEF772440D}</a:tableStyleId>
              </a:tblPr>
              <a:tblGrid>
                <a:gridCol w="767033">
                  <a:extLst>
                    <a:ext uri="{9D8B030D-6E8A-4147-A177-3AD203B41FA5}">
                      <a16:colId xmlns:a16="http://schemas.microsoft.com/office/drawing/2014/main" val="20000"/>
                    </a:ext>
                  </a:extLst>
                </a:gridCol>
                <a:gridCol w="1330373">
                  <a:extLst>
                    <a:ext uri="{9D8B030D-6E8A-4147-A177-3AD203B41FA5}">
                      <a16:colId xmlns:a16="http://schemas.microsoft.com/office/drawing/2014/main" val="20001"/>
                    </a:ext>
                  </a:extLst>
                </a:gridCol>
                <a:gridCol w="2768956">
                  <a:extLst>
                    <a:ext uri="{9D8B030D-6E8A-4147-A177-3AD203B41FA5}">
                      <a16:colId xmlns:a16="http://schemas.microsoft.com/office/drawing/2014/main" val="20002"/>
                    </a:ext>
                  </a:extLst>
                </a:gridCol>
              </a:tblGrid>
              <a:tr h="167656">
                <a:tc>
                  <a:txBody>
                    <a:bodyPr/>
                    <a:lstStyle/>
                    <a:p>
                      <a:r>
                        <a:rPr sz="800" dirty="0"/>
                        <a:t>Dataset</a:t>
                      </a:r>
                    </a:p>
                  </a:txBody>
                  <a:tcPr/>
                </a:tc>
                <a:tc>
                  <a:txBody>
                    <a:bodyPr/>
                    <a:lstStyle/>
                    <a:p>
                      <a:r>
                        <a:rPr sz="800"/>
                        <a:t>Full Name</a:t>
                      </a:r>
                    </a:p>
                  </a:txBody>
                  <a:tcPr/>
                </a:tc>
                <a:tc>
                  <a:txBody>
                    <a:bodyPr/>
                    <a:lstStyle/>
                    <a:p>
                      <a:r>
                        <a:rPr sz="800" dirty="0"/>
                        <a:t>Description</a:t>
                      </a:r>
                    </a:p>
                  </a:txBody>
                  <a:tcPr/>
                </a:tc>
                <a:extLst>
                  <a:ext uri="{0D108BD9-81ED-4DB2-BD59-A6C34878D82A}">
                    <a16:rowId xmlns:a16="http://schemas.microsoft.com/office/drawing/2014/main" val="10000"/>
                  </a:ext>
                </a:extLst>
              </a:tr>
              <a:tr h="349283">
                <a:tc>
                  <a:txBody>
                    <a:bodyPr/>
                    <a:lstStyle/>
                    <a:p>
                      <a:r>
                        <a:rPr sz="800" dirty="0"/>
                        <a:t>gsm8k_cot</a:t>
                      </a:r>
                    </a:p>
                  </a:txBody>
                  <a:tcPr/>
                </a:tc>
                <a:tc>
                  <a:txBody>
                    <a:bodyPr/>
                    <a:lstStyle/>
                    <a:p>
                      <a:r>
                        <a:rPr sz="800"/>
                        <a:t>Grade School Math 8K (Chain of Thought)</a:t>
                      </a:r>
                    </a:p>
                  </a:txBody>
                  <a:tcPr/>
                </a:tc>
                <a:tc>
                  <a:txBody>
                    <a:bodyPr/>
                    <a:lstStyle/>
                    <a:p>
                      <a:r>
                        <a:rPr sz="800" dirty="0"/>
                        <a:t>Grade-school math problems requiring step-by-step reasoning for solutions.</a:t>
                      </a:r>
                    </a:p>
                  </a:txBody>
                  <a:tcPr/>
                </a:tc>
                <a:extLst>
                  <a:ext uri="{0D108BD9-81ED-4DB2-BD59-A6C34878D82A}">
                    <a16:rowId xmlns:a16="http://schemas.microsoft.com/office/drawing/2014/main" val="10001"/>
                  </a:ext>
                </a:extLst>
              </a:tr>
              <a:tr h="349283">
                <a:tc>
                  <a:txBody>
                    <a:bodyPr/>
                    <a:lstStyle/>
                    <a:p>
                      <a:r>
                        <a:rPr sz="800"/>
                        <a:t>bbh_cot_fewshot</a:t>
                      </a:r>
                    </a:p>
                  </a:txBody>
                  <a:tcPr/>
                </a:tc>
                <a:tc>
                  <a:txBody>
                    <a:bodyPr/>
                    <a:lstStyle/>
                    <a:p>
                      <a:r>
                        <a:rPr sz="800" dirty="0"/>
                        <a:t>Big Bench Hard (Few-shot Chain of Thought)</a:t>
                      </a:r>
                    </a:p>
                  </a:txBody>
                  <a:tcPr/>
                </a:tc>
                <a:tc>
                  <a:txBody>
                    <a:bodyPr/>
                    <a:lstStyle/>
                    <a:p>
                      <a:r>
                        <a:rPr sz="800"/>
                        <a:t>Challenging reasoning tasks with few-shot chain-of-thought prompts.</a:t>
                      </a:r>
                    </a:p>
                  </a:txBody>
                  <a:tcPr/>
                </a:tc>
                <a:extLst>
                  <a:ext uri="{0D108BD9-81ED-4DB2-BD59-A6C34878D82A}">
                    <a16:rowId xmlns:a16="http://schemas.microsoft.com/office/drawing/2014/main" val="10002"/>
                  </a:ext>
                </a:extLst>
              </a:tr>
              <a:tr h="251484">
                <a:tc>
                  <a:txBody>
                    <a:bodyPr/>
                    <a:lstStyle/>
                    <a:p>
                      <a:r>
                        <a:rPr sz="800"/>
                        <a:t>ai2_arc</a:t>
                      </a:r>
                    </a:p>
                  </a:txBody>
                  <a:tcPr/>
                </a:tc>
                <a:tc>
                  <a:txBody>
                    <a:bodyPr/>
                    <a:lstStyle/>
                    <a:p>
                      <a:r>
                        <a:rPr sz="800" dirty="0"/>
                        <a:t>AI2 Reasoning Challenge</a:t>
                      </a:r>
                    </a:p>
                  </a:txBody>
                  <a:tcPr/>
                </a:tc>
                <a:tc>
                  <a:txBody>
                    <a:bodyPr/>
                    <a:lstStyle/>
                    <a:p>
                      <a:r>
                        <a:rPr sz="800" dirty="0"/>
                        <a:t>A question-answering benchmark testing scientific and commonsense reasoning.</a:t>
                      </a:r>
                    </a:p>
                  </a:txBody>
                  <a:tcPr/>
                </a:tc>
                <a:extLst>
                  <a:ext uri="{0D108BD9-81ED-4DB2-BD59-A6C34878D82A}">
                    <a16:rowId xmlns:a16="http://schemas.microsoft.com/office/drawing/2014/main" val="10004"/>
                  </a:ext>
                </a:extLst>
              </a:tr>
              <a:tr h="349283">
                <a:tc>
                  <a:txBody>
                    <a:bodyPr/>
                    <a:lstStyle/>
                    <a:p>
                      <a:r>
                        <a:rPr sz="800"/>
                        <a:t>mmlu</a:t>
                      </a:r>
                    </a:p>
                  </a:txBody>
                  <a:tcPr/>
                </a:tc>
                <a:tc>
                  <a:txBody>
                    <a:bodyPr/>
                    <a:lstStyle/>
                    <a:p>
                      <a:r>
                        <a:rPr sz="800"/>
                        <a:t>Massive Multitask Language Understanding</a:t>
                      </a:r>
                    </a:p>
                  </a:txBody>
                  <a:tcPr/>
                </a:tc>
                <a:tc>
                  <a:txBody>
                    <a:bodyPr/>
                    <a:lstStyle/>
                    <a:p>
                      <a:r>
                        <a:rPr sz="800" dirty="0"/>
                        <a:t>Multi-task benchmark for language understanding across diverse knowledge domains.</a:t>
                      </a:r>
                    </a:p>
                  </a:txBody>
                  <a:tcPr/>
                </a:tc>
                <a:extLst>
                  <a:ext uri="{0D108BD9-81ED-4DB2-BD59-A6C34878D82A}">
                    <a16:rowId xmlns:a16="http://schemas.microsoft.com/office/drawing/2014/main" val="10005"/>
                  </a:ext>
                </a:extLst>
              </a:tr>
              <a:tr h="251484">
                <a:tc>
                  <a:txBody>
                    <a:bodyPr/>
                    <a:lstStyle/>
                    <a:p>
                      <a:r>
                        <a:rPr sz="800"/>
                        <a:t>commonsense_qa</a:t>
                      </a:r>
                    </a:p>
                  </a:txBody>
                  <a:tcPr/>
                </a:tc>
                <a:tc>
                  <a:txBody>
                    <a:bodyPr/>
                    <a:lstStyle/>
                    <a:p>
                      <a:r>
                        <a:rPr sz="800"/>
                        <a:t>Commonsense Question Answering</a:t>
                      </a:r>
                    </a:p>
                  </a:txBody>
                  <a:tcPr/>
                </a:tc>
                <a:tc>
                  <a:txBody>
                    <a:bodyPr/>
                    <a:lstStyle/>
                    <a:p>
                      <a:r>
                        <a:rPr sz="800" dirty="0"/>
                        <a:t>Multiple-choice questions assessing everyday commonsense knowledge.</a:t>
                      </a:r>
                    </a:p>
                  </a:txBody>
                  <a:tcPr/>
                </a:tc>
                <a:extLst>
                  <a:ext uri="{0D108BD9-81ED-4DB2-BD59-A6C34878D82A}">
                    <a16:rowId xmlns:a16="http://schemas.microsoft.com/office/drawing/2014/main" val="10007"/>
                  </a:ext>
                </a:extLst>
              </a:tr>
              <a:tr h="349283">
                <a:tc>
                  <a:txBody>
                    <a:bodyPr/>
                    <a:lstStyle/>
                    <a:p>
                      <a:r>
                        <a:rPr sz="800"/>
                        <a:t>hellaswag</a:t>
                      </a:r>
                    </a:p>
                  </a:txBody>
                  <a:tcPr/>
                </a:tc>
                <a:tc>
                  <a:txBody>
                    <a:bodyPr/>
                    <a:lstStyle/>
                    <a:p>
                      <a:r>
                        <a:rPr sz="800"/>
                        <a:t>HellaSwag Commonsense Completion</a:t>
                      </a:r>
                    </a:p>
                  </a:txBody>
                  <a:tcPr/>
                </a:tc>
                <a:tc>
                  <a:txBody>
                    <a:bodyPr/>
                    <a:lstStyle/>
                    <a:p>
                      <a:r>
                        <a:rPr sz="800" dirty="0"/>
                        <a:t>A commonsense reasoning task for choosing the most plausible sentence continuation.</a:t>
                      </a:r>
                    </a:p>
                  </a:txBody>
                  <a:tcPr/>
                </a:tc>
                <a:extLst>
                  <a:ext uri="{0D108BD9-81ED-4DB2-BD59-A6C34878D82A}">
                    <a16:rowId xmlns:a16="http://schemas.microsoft.com/office/drawing/2014/main" val="10008"/>
                  </a:ext>
                </a:extLst>
              </a:tr>
              <a:tr h="349283">
                <a:tc>
                  <a:txBody>
                    <a:bodyPr/>
                    <a:lstStyle/>
                    <a:p>
                      <a:r>
                        <a:rPr sz="800"/>
                        <a:t>openbookqa</a:t>
                      </a:r>
                    </a:p>
                  </a:txBody>
                  <a:tcPr/>
                </a:tc>
                <a:tc>
                  <a:txBody>
                    <a:bodyPr/>
                    <a:lstStyle/>
                    <a:p>
                      <a:r>
                        <a:rPr sz="800"/>
                        <a:t>OpenBook Question Answering</a:t>
                      </a:r>
                    </a:p>
                  </a:txBody>
                  <a:tcPr/>
                </a:tc>
                <a:tc>
                  <a:txBody>
                    <a:bodyPr/>
                    <a:lstStyle/>
                    <a:p>
                      <a:r>
                        <a:rPr sz="800" dirty="0"/>
                        <a:t>Open-book multiple-choice questions assessing science and general knowledge reasoning.</a:t>
                      </a:r>
                    </a:p>
                  </a:txBody>
                  <a:tcPr/>
                </a:tc>
                <a:extLst>
                  <a:ext uri="{0D108BD9-81ED-4DB2-BD59-A6C34878D82A}">
                    <a16:rowId xmlns:a16="http://schemas.microsoft.com/office/drawing/2014/main" val="10009"/>
                  </a:ext>
                </a:extLst>
              </a:tr>
              <a:tr h="251484">
                <a:tc>
                  <a:txBody>
                    <a:bodyPr/>
                    <a:lstStyle/>
                    <a:p>
                      <a:r>
                        <a:rPr sz="800"/>
                        <a:t>piqa</a:t>
                      </a:r>
                    </a:p>
                  </a:txBody>
                  <a:tcPr/>
                </a:tc>
                <a:tc>
                  <a:txBody>
                    <a:bodyPr/>
                    <a:lstStyle/>
                    <a:p>
                      <a:r>
                        <a:rPr sz="800"/>
                        <a:t>Physical Interaction Question Answering</a:t>
                      </a:r>
                    </a:p>
                  </a:txBody>
                  <a:tcPr/>
                </a:tc>
                <a:tc>
                  <a:txBody>
                    <a:bodyPr/>
                    <a:lstStyle/>
                    <a:p>
                      <a:r>
                        <a:rPr sz="800" dirty="0"/>
                        <a:t>Physical reasoning task focusing on everyday physical interactions and intuitive physics.</a:t>
                      </a:r>
                    </a:p>
                  </a:txBody>
                  <a:tcPr/>
                </a:tc>
                <a:extLst>
                  <a:ext uri="{0D108BD9-81ED-4DB2-BD59-A6C34878D82A}">
                    <a16:rowId xmlns:a16="http://schemas.microsoft.com/office/drawing/2014/main" val="10010"/>
                  </a:ext>
                </a:extLst>
              </a:tr>
              <a:tr h="349283">
                <a:tc>
                  <a:txBody>
                    <a:bodyPr/>
                    <a:lstStyle/>
                    <a:p>
                      <a:r>
                        <a:rPr sz="800"/>
                        <a:t>race</a:t>
                      </a:r>
                    </a:p>
                  </a:txBody>
                  <a:tcPr/>
                </a:tc>
                <a:tc>
                  <a:txBody>
                    <a:bodyPr/>
                    <a:lstStyle/>
                    <a:p>
                      <a:r>
                        <a:rPr sz="800"/>
                        <a:t>Reading Comprehension Dataset</a:t>
                      </a:r>
                    </a:p>
                  </a:txBody>
                  <a:tcPr/>
                </a:tc>
                <a:tc>
                  <a:txBody>
                    <a:bodyPr/>
                    <a:lstStyle/>
                    <a:p>
                      <a:r>
                        <a:rPr sz="800"/>
                        <a:t>Reading comprehension dataset with questions based on middle and high school exams.</a:t>
                      </a:r>
                    </a:p>
                  </a:txBody>
                  <a:tcPr/>
                </a:tc>
                <a:extLst>
                  <a:ext uri="{0D108BD9-81ED-4DB2-BD59-A6C34878D82A}">
                    <a16:rowId xmlns:a16="http://schemas.microsoft.com/office/drawing/2014/main" val="10011"/>
                  </a:ext>
                </a:extLst>
              </a:tr>
              <a:tr h="251484">
                <a:tc>
                  <a:txBody>
                    <a:bodyPr/>
                    <a:lstStyle/>
                    <a:p>
                      <a:r>
                        <a:rPr sz="800" dirty="0" err="1"/>
                        <a:t>social_iqa</a:t>
                      </a:r>
                      <a:endParaRPr sz="800" dirty="0"/>
                    </a:p>
                  </a:txBody>
                  <a:tcPr/>
                </a:tc>
                <a:tc>
                  <a:txBody>
                    <a:bodyPr/>
                    <a:lstStyle/>
                    <a:p>
                      <a:r>
                        <a:rPr sz="800"/>
                        <a:t>Social Interaction Question Answering</a:t>
                      </a:r>
                    </a:p>
                  </a:txBody>
                  <a:tcPr/>
                </a:tc>
                <a:tc>
                  <a:txBody>
                    <a:bodyPr/>
                    <a:lstStyle/>
                    <a:p>
                      <a:r>
                        <a:rPr sz="800" dirty="0"/>
                        <a:t>Social commonsense reasoning tasks requiring understanding of interpersonal scenarios.</a:t>
                      </a:r>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5747648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1F545-083C-4FC7-BEDD-E2715B8428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033A3F-C5F4-ADDF-7D80-92189013CD7F}"/>
              </a:ext>
            </a:extLst>
          </p:cNvPr>
          <p:cNvSpPr>
            <a:spLocks noGrp="1"/>
          </p:cNvSpPr>
          <p:nvPr>
            <p:ph type="title"/>
          </p:nvPr>
        </p:nvSpPr>
        <p:spPr>
          <a:xfrm>
            <a:off x="838200" y="504271"/>
            <a:ext cx="10515600" cy="859993"/>
          </a:xfrm>
        </p:spPr>
        <p:txBody>
          <a:bodyPr>
            <a:normAutofit/>
          </a:bodyPr>
          <a:lstStyle/>
          <a:p>
            <a:r>
              <a:rPr lang="en-US" dirty="0"/>
              <a:t>Potential Confounders</a:t>
            </a:r>
            <a:endParaRPr lang="en-US" sz="3100" dirty="0">
              <a:solidFill>
                <a:schemeClr val="accent2"/>
              </a:solidFill>
            </a:endParaRPr>
          </a:p>
        </p:txBody>
      </p:sp>
      <p:sp>
        <p:nvSpPr>
          <p:cNvPr id="3" name="Content Placeholder 2">
            <a:extLst>
              <a:ext uri="{FF2B5EF4-FFF2-40B4-BE49-F238E27FC236}">
                <a16:creationId xmlns:a16="http://schemas.microsoft.com/office/drawing/2014/main" id="{6E5FEA3D-0D9F-EC1F-1590-900555AE41B7}"/>
              </a:ext>
            </a:extLst>
          </p:cNvPr>
          <p:cNvSpPr>
            <a:spLocks noGrp="1"/>
          </p:cNvSpPr>
          <p:nvPr>
            <p:ph idx="1"/>
          </p:nvPr>
        </p:nvSpPr>
        <p:spPr>
          <a:xfrm>
            <a:off x="838199" y="1550155"/>
            <a:ext cx="5423115" cy="5160699"/>
          </a:xfrm>
        </p:spPr>
        <p:txBody>
          <a:bodyPr>
            <a:noAutofit/>
          </a:bodyPr>
          <a:lstStyle/>
          <a:p>
            <a:pPr marL="0" indent="0">
              <a:buNone/>
            </a:pPr>
            <a:r>
              <a:rPr lang="en-US" sz="2000" dirty="0">
                <a:solidFill>
                  <a:srgbClr val="001D35"/>
                </a:solidFill>
                <a:effectLst/>
                <a:latin typeface="Google Sans"/>
              </a:rPr>
              <a:t>“LLMs can appear to reason but their core function is more like </a:t>
            </a:r>
            <a:r>
              <a:rPr lang="en-US" sz="2000" b="1" dirty="0">
                <a:solidFill>
                  <a:srgbClr val="001D35"/>
                </a:solidFill>
                <a:effectLst/>
                <a:latin typeface="Google Sans"/>
              </a:rPr>
              <a:t>sophisticated pattern matching</a:t>
            </a:r>
            <a:r>
              <a:rPr lang="en-US" sz="2000" dirty="0">
                <a:solidFill>
                  <a:srgbClr val="001D35"/>
                </a:solidFill>
                <a:effectLst/>
                <a:latin typeface="Google Sans"/>
              </a:rPr>
              <a:t> and </a:t>
            </a:r>
            <a:r>
              <a:rPr lang="en-US" sz="2000" b="1" dirty="0">
                <a:solidFill>
                  <a:srgbClr val="001D35"/>
                </a:solidFill>
                <a:effectLst/>
                <a:latin typeface="Google Sans"/>
              </a:rPr>
              <a:t>information retrieval </a:t>
            </a:r>
            <a:r>
              <a:rPr lang="en-US" sz="2000" dirty="0">
                <a:solidFill>
                  <a:srgbClr val="001D35"/>
                </a:solidFill>
                <a:effectLst/>
                <a:latin typeface="Google Sans"/>
              </a:rPr>
              <a:t>rather than true, human-like reasoning” </a:t>
            </a:r>
          </a:p>
          <a:p>
            <a:pPr marL="401638" indent="-401638">
              <a:buNone/>
            </a:pPr>
            <a:r>
              <a:rPr lang="en-US" sz="1600" dirty="0">
                <a:solidFill>
                  <a:schemeClr val="accent2"/>
                </a:solidFill>
                <a:effectLst/>
                <a:latin typeface="Google Sans"/>
              </a:rPr>
              <a:t>Subbarao </a:t>
            </a:r>
            <a:r>
              <a:rPr lang="en-US" sz="1600" dirty="0" err="1">
                <a:solidFill>
                  <a:schemeClr val="accent2"/>
                </a:solidFill>
                <a:effectLst/>
                <a:latin typeface="Google Sans"/>
              </a:rPr>
              <a:t>Kambhampati</a:t>
            </a:r>
            <a:r>
              <a:rPr lang="en-US" sz="1600" dirty="0">
                <a:solidFill>
                  <a:schemeClr val="accent2"/>
                </a:solidFill>
                <a:effectLst/>
                <a:latin typeface="Google Sans"/>
              </a:rPr>
              <a:t> - ASU</a:t>
            </a:r>
          </a:p>
          <a:p>
            <a:pPr marL="403225" indent="-403225"/>
            <a:endParaRPr lang="en-US" sz="2000" dirty="0">
              <a:latin typeface="IBM Plex Sans" panose="020B0503050203000203" pitchFamily="34" charset="0"/>
            </a:endParaRPr>
          </a:p>
          <a:p>
            <a:pPr marL="403225" indent="-403225"/>
            <a:r>
              <a:rPr lang="en-US" sz="2000" dirty="0">
                <a:latin typeface="IBM Plex Sans" panose="020B0503050203000203" pitchFamily="34" charset="0"/>
              </a:rPr>
              <a:t>Some benchmarks focus on limited domains (e.g. Math)</a:t>
            </a:r>
          </a:p>
          <a:p>
            <a:pPr marL="403225" indent="-403225"/>
            <a:r>
              <a:rPr lang="en-US" sz="2000" dirty="0">
                <a:latin typeface="IBM Plex Sans" panose="020B0503050203000203" pitchFamily="34" charset="0"/>
              </a:rPr>
              <a:t>Templated benchmarks can be deceiving</a:t>
            </a:r>
          </a:p>
          <a:p>
            <a:pPr marL="403225" indent="-403225"/>
            <a:r>
              <a:rPr lang="en-US" sz="2000" dirty="0">
                <a:latin typeface="IBM Plex Sans" panose="020B0503050203000203" pitchFamily="34" charset="0"/>
              </a:rPr>
              <a:t>Contamination: reasoning ability or retrieval ability</a:t>
            </a:r>
          </a:p>
          <a:p>
            <a:pPr marL="403225" indent="-403225"/>
            <a:r>
              <a:rPr lang="en-US" sz="2000" dirty="0">
                <a:latin typeface="IBM Plex Sans" panose="020B0503050203000203" pitchFamily="34" charset="0"/>
              </a:rPr>
              <a:t>May exploit artifacts and shortcuts</a:t>
            </a:r>
          </a:p>
        </p:txBody>
      </p:sp>
      <p:pic>
        <p:nvPicPr>
          <p:cNvPr id="3074" name="Picture 2">
            <a:extLst>
              <a:ext uri="{FF2B5EF4-FFF2-40B4-BE49-F238E27FC236}">
                <a16:creationId xmlns:a16="http://schemas.microsoft.com/office/drawing/2014/main" id="{03C00722-268D-1EB3-9539-967AFB1033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7989" y="1499328"/>
            <a:ext cx="6537609" cy="490320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32C613-57F9-6A06-61D8-823B6D9FE4F7}"/>
              </a:ext>
            </a:extLst>
          </p:cNvPr>
          <p:cNvSpPr txBox="1"/>
          <p:nvPr/>
        </p:nvSpPr>
        <p:spPr>
          <a:xfrm>
            <a:off x="7052940" y="1838172"/>
            <a:ext cx="5054652" cy="276999"/>
          </a:xfrm>
          <a:prstGeom prst="rect">
            <a:avLst/>
          </a:prstGeom>
          <a:noFill/>
        </p:spPr>
        <p:txBody>
          <a:bodyPr wrap="square">
            <a:spAutoFit/>
          </a:bodyPr>
          <a:lstStyle/>
          <a:p>
            <a:pPr algn="r"/>
            <a:r>
              <a:rPr lang="en-US" sz="1200" dirty="0">
                <a:solidFill>
                  <a:schemeClr val="bg1">
                    <a:lumMod val="65000"/>
                  </a:schemeClr>
                </a:solidFill>
              </a:rPr>
              <a:t>https://</a:t>
            </a:r>
            <a:r>
              <a:rPr lang="en-US" sz="1200" dirty="0" err="1">
                <a:solidFill>
                  <a:schemeClr val="bg1">
                    <a:lumMod val="65000"/>
                  </a:schemeClr>
                </a:solidFill>
              </a:rPr>
              <a:t>contextual.ai</a:t>
            </a:r>
            <a:r>
              <a:rPr lang="en-US" sz="1200" dirty="0">
                <a:solidFill>
                  <a:schemeClr val="bg1">
                    <a:lumMod val="65000"/>
                  </a:schemeClr>
                </a:solidFill>
              </a:rPr>
              <a:t>/news/plotting-progress-in-ai/</a:t>
            </a:r>
          </a:p>
        </p:txBody>
      </p:sp>
    </p:spTree>
    <p:extLst>
      <p:ext uri="{BB962C8B-B14F-4D97-AF65-F5344CB8AC3E}">
        <p14:creationId xmlns:p14="http://schemas.microsoft.com/office/powerpoint/2010/main" val="3569641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24B3224-85A4-0740-FA2D-2D39959D0F66}"/>
              </a:ext>
            </a:extLst>
          </p:cNvPr>
          <p:cNvSpPr/>
          <p:nvPr/>
        </p:nvSpPr>
        <p:spPr>
          <a:xfrm>
            <a:off x="5733534" y="0"/>
            <a:ext cx="6458465" cy="6858000"/>
          </a:xfrm>
          <a:prstGeom prst="rect">
            <a:avLst/>
          </a:prstGeom>
          <a:solidFill>
            <a:schemeClr val="bg1">
              <a:lumMod val="85000"/>
              <a:alpha val="3294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9036C5-A006-5914-4080-D681D0A06B63}"/>
              </a:ext>
            </a:extLst>
          </p:cNvPr>
          <p:cNvSpPr>
            <a:spLocks noGrp="1"/>
          </p:cNvSpPr>
          <p:nvPr>
            <p:ph type="title"/>
          </p:nvPr>
        </p:nvSpPr>
        <p:spPr>
          <a:xfrm>
            <a:off x="986480" y="2746795"/>
            <a:ext cx="4166287" cy="1364409"/>
          </a:xfrm>
        </p:spPr>
        <p:txBody>
          <a:bodyPr>
            <a:noAutofit/>
          </a:bodyPr>
          <a:lstStyle/>
          <a:p>
            <a:r>
              <a:rPr lang="en-US" sz="4400" dirty="0">
                <a:solidFill>
                  <a:srgbClr val="44546A"/>
                </a:solidFill>
              </a:rPr>
              <a:t>Evolving Trends in LLMs</a:t>
            </a:r>
            <a:endParaRPr lang="en-US" sz="3600" dirty="0">
              <a:solidFill>
                <a:srgbClr val="44546A"/>
              </a:solidFill>
            </a:endParaRPr>
          </a:p>
        </p:txBody>
      </p:sp>
      <p:sp>
        <p:nvSpPr>
          <p:cNvPr id="3" name="Content Placeholder 2">
            <a:extLst>
              <a:ext uri="{FF2B5EF4-FFF2-40B4-BE49-F238E27FC236}">
                <a16:creationId xmlns:a16="http://schemas.microsoft.com/office/drawing/2014/main" id="{9026BFB0-ABD4-CBF0-0404-A2E9CB7C4FD3}"/>
              </a:ext>
            </a:extLst>
          </p:cNvPr>
          <p:cNvSpPr>
            <a:spLocks noGrp="1"/>
          </p:cNvSpPr>
          <p:nvPr>
            <p:ph idx="1"/>
          </p:nvPr>
        </p:nvSpPr>
        <p:spPr>
          <a:xfrm>
            <a:off x="6096000" y="535761"/>
            <a:ext cx="5627914" cy="6050389"/>
          </a:xfrm>
        </p:spPr>
        <p:txBody>
          <a:bodyPr>
            <a:noAutofit/>
          </a:bodyPr>
          <a:lstStyle/>
          <a:p>
            <a:r>
              <a:rPr lang="en-US" dirty="0"/>
              <a:t>Smaller specialized models</a:t>
            </a:r>
          </a:p>
          <a:p>
            <a:r>
              <a:rPr lang="en-US" dirty="0"/>
              <a:t>New architectures</a:t>
            </a:r>
          </a:p>
          <a:p>
            <a:r>
              <a:rPr lang="en-US" dirty="0"/>
              <a:t>Quantization</a:t>
            </a:r>
          </a:p>
          <a:p>
            <a:r>
              <a:rPr lang="en-US" dirty="0" err="1"/>
              <a:t>MoEs</a:t>
            </a:r>
            <a:endParaRPr lang="en-US" dirty="0"/>
          </a:p>
          <a:p>
            <a:r>
              <a:rPr lang="en-US" dirty="0"/>
              <a:t>Longer context length </a:t>
            </a:r>
          </a:p>
          <a:p>
            <a:r>
              <a:rPr lang="en-US" dirty="0"/>
              <a:t>Memory mechanisms</a:t>
            </a:r>
          </a:p>
          <a:p>
            <a:r>
              <a:rPr lang="en-US" dirty="0"/>
              <a:t>Alignment and Safety</a:t>
            </a:r>
          </a:p>
          <a:p>
            <a:pPr lvl="1">
              <a:buFont typeface="System Font Regular"/>
              <a:buChar char="-"/>
            </a:pPr>
            <a:r>
              <a:rPr lang="en-US" dirty="0"/>
              <a:t>RLHF </a:t>
            </a:r>
            <a:r>
              <a:rPr lang="en-US" dirty="0">
                <a:sym typeface="Wingdings" pitchFamily="2" charset="2"/>
              </a:rPr>
              <a:t></a:t>
            </a:r>
            <a:r>
              <a:rPr lang="en-US" dirty="0"/>
              <a:t> RLAIF </a:t>
            </a:r>
          </a:p>
          <a:p>
            <a:r>
              <a:rPr lang="en-US" dirty="0"/>
              <a:t>Agentic behavior</a:t>
            </a:r>
          </a:p>
          <a:p>
            <a:r>
              <a:rPr lang="en-US" dirty="0"/>
              <a:t>Train time vs. Test time compute</a:t>
            </a:r>
          </a:p>
          <a:p>
            <a:r>
              <a:rPr lang="en-US" dirty="0"/>
              <a:t>Synthetic Data</a:t>
            </a:r>
          </a:p>
        </p:txBody>
      </p:sp>
      <p:sp>
        <p:nvSpPr>
          <p:cNvPr id="5" name="Right Arrow 4">
            <a:extLst>
              <a:ext uri="{FF2B5EF4-FFF2-40B4-BE49-F238E27FC236}">
                <a16:creationId xmlns:a16="http://schemas.microsoft.com/office/drawing/2014/main" id="{D7AB817F-E705-F54F-4DAD-DE643A31FD3F}"/>
              </a:ext>
            </a:extLst>
          </p:cNvPr>
          <p:cNvSpPr/>
          <p:nvPr/>
        </p:nvSpPr>
        <p:spPr>
          <a:xfrm>
            <a:off x="5152767" y="5955956"/>
            <a:ext cx="762000" cy="531339"/>
          </a:xfrm>
          <a:prstGeom prst="rightArrow">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D8B6C5DF-6311-CC5F-920B-9BEB9186CF81}"/>
              </a:ext>
            </a:extLst>
          </p:cNvPr>
          <p:cNvSpPr/>
          <p:nvPr/>
        </p:nvSpPr>
        <p:spPr>
          <a:xfrm>
            <a:off x="5152767" y="5430795"/>
            <a:ext cx="762000" cy="531339"/>
          </a:xfrm>
          <a:prstGeom prst="rightArrow">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F7D0A13A-E3EF-A394-CD48-902F89AB9738}"/>
              </a:ext>
            </a:extLst>
          </p:cNvPr>
          <p:cNvSpPr/>
          <p:nvPr/>
        </p:nvSpPr>
        <p:spPr>
          <a:xfrm>
            <a:off x="5152767" y="4911813"/>
            <a:ext cx="762000" cy="531339"/>
          </a:xfrm>
          <a:prstGeom prst="rightArrow">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4110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C41A60-4E28-C4C1-448A-D509B50855F2}"/>
              </a:ext>
            </a:extLst>
          </p:cNvPr>
          <p:cNvSpPr>
            <a:spLocks noGrp="1"/>
          </p:cNvSpPr>
          <p:nvPr>
            <p:ph type="title"/>
          </p:nvPr>
        </p:nvSpPr>
        <p:spPr>
          <a:xfrm>
            <a:off x="471743" y="2259106"/>
            <a:ext cx="5392949" cy="3128438"/>
          </a:xfrm>
        </p:spPr>
        <p:txBody>
          <a:bodyPr>
            <a:normAutofit fontScale="90000"/>
          </a:bodyPr>
          <a:lstStyle/>
          <a:p>
            <a:pPr algn="l"/>
            <a:r>
              <a:rPr lang="en-US" sz="5400" b="0" dirty="0">
                <a:solidFill>
                  <a:schemeClr val="tx2"/>
                </a:solidFill>
                <a:latin typeface="IBM Plex Sans" panose="020B0503050203000203" pitchFamily="34" charset="0"/>
              </a:rPr>
              <a:t>Improving LLMs on </a:t>
            </a:r>
            <a:br>
              <a:rPr lang="en-US" sz="5400" b="0" dirty="0">
                <a:solidFill>
                  <a:schemeClr val="tx2"/>
                </a:solidFill>
                <a:latin typeface="IBM Plex Sans" panose="020B0503050203000203" pitchFamily="34" charset="0"/>
              </a:rPr>
            </a:br>
            <a:r>
              <a:rPr lang="en-US" sz="5400" b="0" dirty="0">
                <a:solidFill>
                  <a:schemeClr val="tx2"/>
                </a:solidFill>
                <a:latin typeface="IBM Plex Sans" panose="020B0503050203000203" pitchFamily="34" charset="0"/>
              </a:rPr>
              <a:t>Reasoning by Synthetic Data Generation</a:t>
            </a:r>
          </a:p>
        </p:txBody>
      </p:sp>
      <p:pic>
        <p:nvPicPr>
          <p:cNvPr id="5" name="Picture 4" descr="A close-up of a document&#10;&#10;Description automatically generated">
            <a:extLst>
              <a:ext uri="{FF2B5EF4-FFF2-40B4-BE49-F238E27FC236}">
                <a16:creationId xmlns:a16="http://schemas.microsoft.com/office/drawing/2014/main" id="{9F9704A6-F6E1-AB73-992E-C7EE5268CC81}"/>
              </a:ext>
            </a:extLst>
          </p:cNvPr>
          <p:cNvPicPr>
            <a:picLocks noChangeAspect="1"/>
          </p:cNvPicPr>
          <p:nvPr/>
        </p:nvPicPr>
        <p:blipFill>
          <a:blip r:embed="rId2"/>
          <a:stretch>
            <a:fillRect/>
          </a:stretch>
        </p:blipFill>
        <p:spPr>
          <a:xfrm>
            <a:off x="6327310" y="980106"/>
            <a:ext cx="5588924" cy="3229779"/>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557A33B9-715A-9EA1-1304-471D5F6CACE8}"/>
              </a:ext>
            </a:extLst>
          </p:cNvPr>
          <p:cNvSpPr txBox="1"/>
          <p:nvPr/>
        </p:nvSpPr>
        <p:spPr>
          <a:xfrm>
            <a:off x="6327309" y="4536246"/>
            <a:ext cx="5588923" cy="1631216"/>
          </a:xfrm>
          <a:prstGeom prst="rect">
            <a:avLst/>
          </a:prstGeom>
          <a:noFill/>
        </p:spPr>
        <p:txBody>
          <a:bodyPr wrap="square">
            <a:spAutoFit/>
          </a:bodyPr>
          <a:lstStyle/>
          <a:p>
            <a:r>
              <a:rPr lang="en-US" sz="2000" b="1" dirty="0"/>
              <a:t>Question: </a:t>
            </a:r>
            <a:r>
              <a:rPr lang="en-US" sz="2000" dirty="0"/>
              <a:t>Count the number of occurrences of the letter ’L’ in the word - ’LOLLAPALOOZA’.</a:t>
            </a:r>
          </a:p>
          <a:p>
            <a:endParaRPr lang="en-US" sz="2000" dirty="0"/>
          </a:p>
          <a:p>
            <a:r>
              <a:rPr lang="en-US" sz="2000" b="1" dirty="0"/>
              <a:t>GPT-4 Turbo Answer: </a:t>
            </a:r>
            <a:r>
              <a:rPr lang="en-US" sz="2000" dirty="0"/>
              <a:t>“... There are 5 ’L’s in the word ’LOLLAPALOOZA’”</a:t>
            </a:r>
          </a:p>
        </p:txBody>
      </p:sp>
    </p:spTree>
    <p:extLst>
      <p:ext uri="{BB962C8B-B14F-4D97-AF65-F5344CB8AC3E}">
        <p14:creationId xmlns:p14="http://schemas.microsoft.com/office/powerpoint/2010/main" val="529249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E6DA81-2935-E298-3420-037EBE72C921}"/>
              </a:ext>
            </a:extLst>
          </p:cNvPr>
          <p:cNvSpPr>
            <a:spLocks noGrp="1"/>
          </p:cNvSpPr>
          <p:nvPr>
            <p:ph idx="1"/>
          </p:nvPr>
        </p:nvSpPr>
        <p:spPr>
          <a:xfrm>
            <a:off x="602670" y="1816590"/>
            <a:ext cx="5024407" cy="4190317"/>
          </a:xfrm>
        </p:spPr>
        <p:txBody>
          <a:bodyPr>
            <a:noAutofit/>
          </a:bodyPr>
          <a:lstStyle/>
          <a:p>
            <a:pPr marL="0" indent="0">
              <a:buNone/>
            </a:pPr>
            <a:r>
              <a:rPr lang="en-US" sz="2400" b="1" dirty="0"/>
              <a:t>Algorithmic Tasks</a:t>
            </a:r>
          </a:p>
          <a:p>
            <a:pPr>
              <a:buFont typeface="Arial" panose="020B0604020202020204" pitchFamily="34" charset="0"/>
              <a:buChar char="•"/>
            </a:pPr>
            <a:r>
              <a:rPr lang="en-US" sz="2400" dirty="0"/>
              <a:t>Rule-based tasks with clear steps and predictable outcomes.</a:t>
            </a:r>
          </a:p>
          <a:p>
            <a:r>
              <a:rPr lang="en-US" sz="2400" dirty="0"/>
              <a:t>LLMs can assist by recognizing </a:t>
            </a:r>
            <a:r>
              <a:rPr lang="en-US" sz="2400" b="1" dirty="0"/>
              <a:t>patterns</a:t>
            </a:r>
            <a:r>
              <a:rPr lang="en-US" sz="2400" dirty="0"/>
              <a:t> and logic. </a:t>
            </a:r>
          </a:p>
          <a:p>
            <a:r>
              <a:rPr lang="en-US" sz="2400" dirty="0"/>
              <a:t>May need external tools for complex computations.</a:t>
            </a:r>
          </a:p>
          <a:p>
            <a:pPr>
              <a:buFont typeface="Arial" panose="020B0604020202020204" pitchFamily="34" charset="0"/>
              <a:buChar char="•"/>
            </a:pPr>
            <a:endParaRPr lang="en-US" sz="2400" dirty="0"/>
          </a:p>
          <a:p>
            <a:pPr>
              <a:buFont typeface="Arial" panose="020B0604020202020204" pitchFamily="34" charset="0"/>
              <a:buChar char="•"/>
            </a:pPr>
            <a:r>
              <a:rPr lang="en-US" sz="2400" b="1" dirty="0"/>
              <a:t>Examples:</a:t>
            </a:r>
            <a:r>
              <a:rPr lang="en-US" sz="2400" dirty="0"/>
              <a:t> </a:t>
            </a:r>
            <a:r>
              <a:rPr lang="en-US" sz="2400" dirty="0">
                <a:solidFill>
                  <a:srgbClr val="C00000"/>
                </a:solidFill>
              </a:rPr>
              <a:t>Math problems</a:t>
            </a:r>
            <a:r>
              <a:rPr lang="en-US" sz="2400" dirty="0"/>
              <a:t>, coding, sorting, optimization.</a:t>
            </a:r>
          </a:p>
        </p:txBody>
      </p:sp>
      <p:sp>
        <p:nvSpPr>
          <p:cNvPr id="8" name="Title 1">
            <a:extLst>
              <a:ext uri="{FF2B5EF4-FFF2-40B4-BE49-F238E27FC236}">
                <a16:creationId xmlns:a16="http://schemas.microsoft.com/office/drawing/2014/main" id="{7F6CFA2D-FD21-9188-0BF0-892A043653CE}"/>
              </a:ext>
            </a:extLst>
          </p:cNvPr>
          <p:cNvSpPr txBox="1">
            <a:spLocks/>
          </p:cNvSpPr>
          <p:nvPr/>
        </p:nvSpPr>
        <p:spPr>
          <a:xfrm>
            <a:off x="602670" y="365125"/>
            <a:ext cx="11087582" cy="9696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rgbClr val="0070C0"/>
                </a:solidFill>
                <a:latin typeface="+mj-lt"/>
                <a:ea typeface="+mj-ea"/>
                <a:cs typeface="+mj-cs"/>
              </a:defRPr>
            </a:lvl1pPr>
          </a:lstStyle>
          <a:p>
            <a:r>
              <a:rPr lang="en-US" b="1" dirty="0"/>
              <a:t>Synthetic Data Generation for Reasoning Tasks</a:t>
            </a:r>
          </a:p>
          <a:p>
            <a:r>
              <a:rPr lang="en-US" sz="2200" b="1" dirty="0">
                <a:solidFill>
                  <a:schemeClr val="accent2"/>
                </a:solidFill>
              </a:rPr>
              <a:t>Algorithmic vs Non-Algorithmic Tasks</a:t>
            </a:r>
          </a:p>
        </p:txBody>
      </p:sp>
      <p:sp>
        <p:nvSpPr>
          <p:cNvPr id="4" name="Content Placeholder 2">
            <a:extLst>
              <a:ext uri="{FF2B5EF4-FFF2-40B4-BE49-F238E27FC236}">
                <a16:creationId xmlns:a16="http://schemas.microsoft.com/office/drawing/2014/main" id="{769516F8-F6A7-174C-02AA-E9C56AD4BEB3}"/>
              </a:ext>
            </a:extLst>
          </p:cNvPr>
          <p:cNvSpPr txBox="1">
            <a:spLocks/>
          </p:cNvSpPr>
          <p:nvPr/>
        </p:nvSpPr>
        <p:spPr>
          <a:xfrm>
            <a:off x="6536892" y="1816589"/>
            <a:ext cx="5024407" cy="419031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Non-Algorithmic Tasks</a:t>
            </a:r>
          </a:p>
          <a:p>
            <a:r>
              <a:rPr lang="en-US" sz="2400" dirty="0"/>
              <a:t>Context-driven tasks with ambiguous or creative elements.</a:t>
            </a:r>
          </a:p>
          <a:p>
            <a:r>
              <a:rPr lang="en-US" sz="2400" dirty="0"/>
              <a:t>LLMs excels at language understanding, contextual reasoning, and generating human-like responses.</a:t>
            </a:r>
          </a:p>
          <a:p>
            <a:r>
              <a:rPr lang="en-US" sz="2400" dirty="0"/>
              <a:t>May need world model.</a:t>
            </a:r>
          </a:p>
          <a:p>
            <a:pPr marL="0" indent="0">
              <a:buNone/>
            </a:pPr>
            <a:endParaRPr lang="en-US" sz="2400" b="1" dirty="0"/>
          </a:p>
          <a:p>
            <a:r>
              <a:rPr lang="en-US" sz="2400" b="1" dirty="0"/>
              <a:t>Examples:</a:t>
            </a:r>
            <a:r>
              <a:rPr lang="en-US" sz="2400" dirty="0"/>
              <a:t> Summarization, conversation, creative writing, advice.</a:t>
            </a:r>
          </a:p>
          <a:p>
            <a:pPr marL="0" indent="0">
              <a:buNone/>
            </a:pPr>
            <a:endParaRPr lang="en-US" sz="2400" b="1" dirty="0"/>
          </a:p>
          <a:p>
            <a:endParaRPr lang="en-US" sz="2400" dirty="0"/>
          </a:p>
          <a:p>
            <a:pPr marL="0" indent="0">
              <a:buFont typeface="Arial" panose="020B0604020202020204" pitchFamily="34" charset="0"/>
              <a:buNone/>
            </a:pPr>
            <a:endParaRPr lang="en-US" sz="2400" dirty="0"/>
          </a:p>
        </p:txBody>
      </p:sp>
    </p:spTree>
    <p:extLst>
      <p:ext uri="{BB962C8B-B14F-4D97-AF65-F5344CB8AC3E}">
        <p14:creationId xmlns:p14="http://schemas.microsoft.com/office/powerpoint/2010/main" val="735147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49B54A-129D-8568-2C3E-4CDD4F8708F3}"/>
            </a:ext>
          </a:extLst>
        </p:cNvPr>
        <p:cNvGrpSpPr/>
        <p:nvPr/>
      </p:nvGrpSpPr>
      <p:grpSpPr>
        <a:xfrm>
          <a:off x="0" y="0"/>
          <a:ext cx="0" cy="0"/>
          <a:chOff x="0" y="0"/>
          <a:chExt cx="0" cy="0"/>
        </a:xfrm>
      </p:grpSpPr>
      <p:sp>
        <p:nvSpPr>
          <p:cNvPr id="21" name="TextBox 20">
            <a:extLst>
              <a:ext uri="{FF2B5EF4-FFF2-40B4-BE49-F238E27FC236}">
                <a16:creationId xmlns:a16="http://schemas.microsoft.com/office/drawing/2014/main" id="{42233C02-2F58-E848-647C-BD2D5FC81DC3}"/>
              </a:ext>
            </a:extLst>
          </p:cNvPr>
          <p:cNvSpPr txBox="1"/>
          <p:nvPr/>
        </p:nvSpPr>
        <p:spPr>
          <a:xfrm>
            <a:off x="428366" y="214446"/>
            <a:ext cx="4749115" cy="646331"/>
          </a:xfrm>
          <a:prstGeom prst="rect">
            <a:avLst/>
          </a:prstGeom>
          <a:noFill/>
        </p:spPr>
        <p:txBody>
          <a:bodyPr wrap="square" rtlCol="0">
            <a:spAutoFit/>
          </a:bodyPr>
          <a:lstStyle/>
          <a:p>
            <a:pPr>
              <a:lnSpc>
                <a:spcPct val="90000"/>
              </a:lnSpc>
              <a:spcBef>
                <a:spcPct val="0"/>
              </a:spcBef>
            </a:pPr>
            <a:r>
              <a:rPr lang="en-US" sz="4000" b="1" dirty="0">
                <a:solidFill>
                  <a:srgbClr val="0070C0"/>
                </a:solidFill>
                <a:latin typeface="+mj-lt"/>
                <a:ea typeface="+mj-ea"/>
                <a:cs typeface="+mj-cs"/>
              </a:rPr>
              <a:t>Outline</a:t>
            </a:r>
          </a:p>
        </p:txBody>
      </p:sp>
      <p:sp>
        <p:nvSpPr>
          <p:cNvPr id="11" name="Content Placeholder 2">
            <a:extLst>
              <a:ext uri="{FF2B5EF4-FFF2-40B4-BE49-F238E27FC236}">
                <a16:creationId xmlns:a16="http://schemas.microsoft.com/office/drawing/2014/main" id="{F95980EB-3D6E-A0BF-4D92-A0F4E27371D2}"/>
              </a:ext>
            </a:extLst>
          </p:cNvPr>
          <p:cNvSpPr txBox="1">
            <a:spLocks/>
          </p:cNvSpPr>
          <p:nvPr/>
        </p:nvSpPr>
        <p:spPr>
          <a:xfrm>
            <a:off x="889377" y="1302961"/>
            <a:ext cx="3185321" cy="4849104"/>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200000"/>
              </a:lnSpc>
              <a:spcBef>
                <a:spcPts val="600"/>
              </a:spcBef>
              <a:buNone/>
            </a:pPr>
            <a:r>
              <a:rPr lang="en-US" sz="2400" dirty="0">
                <a:latin typeface="IBM Plex Sans" panose="020B0503050203000203" pitchFamily="34" charset="0"/>
              </a:rPr>
              <a:t>Introduction</a:t>
            </a:r>
          </a:p>
          <a:p>
            <a:pPr marL="0" indent="0" algn="ctr">
              <a:lnSpc>
                <a:spcPct val="200000"/>
              </a:lnSpc>
              <a:spcBef>
                <a:spcPts val="600"/>
              </a:spcBef>
              <a:buNone/>
            </a:pPr>
            <a:r>
              <a:rPr lang="en-US" sz="2400" dirty="0">
                <a:latin typeface="IBM Plex Sans" panose="020B0503050203000203" pitchFamily="34" charset="0"/>
              </a:rPr>
              <a:t>Reasoning with LLMs</a:t>
            </a:r>
          </a:p>
          <a:p>
            <a:pPr marL="0" indent="0" algn="ctr">
              <a:lnSpc>
                <a:spcPct val="200000"/>
              </a:lnSpc>
              <a:spcBef>
                <a:spcPts val="600"/>
              </a:spcBef>
              <a:buNone/>
            </a:pPr>
            <a:r>
              <a:rPr lang="en-US" sz="2400" dirty="0">
                <a:latin typeface="IBM Plex Sans" panose="020B0503050203000203" pitchFamily="34" charset="0"/>
              </a:rPr>
              <a:t>Evolving trends</a:t>
            </a:r>
          </a:p>
          <a:p>
            <a:pPr marL="0" indent="0" algn="ctr">
              <a:lnSpc>
                <a:spcPct val="200000"/>
              </a:lnSpc>
              <a:spcBef>
                <a:spcPts val="600"/>
              </a:spcBef>
              <a:buNone/>
            </a:pPr>
            <a:r>
              <a:rPr lang="en-US" sz="2400" dirty="0">
                <a:latin typeface="IBM Plex Sans" panose="020B0503050203000203" pitchFamily="34" charset="0"/>
              </a:rPr>
              <a:t>Improve reasoning </a:t>
            </a:r>
          </a:p>
          <a:p>
            <a:pPr marL="0" indent="0" algn="ctr">
              <a:lnSpc>
                <a:spcPct val="200000"/>
              </a:lnSpc>
              <a:spcBef>
                <a:spcPts val="600"/>
              </a:spcBef>
              <a:buNone/>
            </a:pPr>
            <a:r>
              <a:rPr lang="en-US" sz="2400" dirty="0">
                <a:latin typeface="IBM Plex Sans" panose="020B0503050203000203" pitchFamily="34" charset="0"/>
              </a:rPr>
              <a:t>IBM’s Play</a:t>
            </a:r>
          </a:p>
          <a:p>
            <a:pPr marL="0" indent="0" algn="ctr">
              <a:lnSpc>
                <a:spcPct val="200000"/>
              </a:lnSpc>
              <a:spcBef>
                <a:spcPts val="600"/>
              </a:spcBef>
              <a:buNone/>
            </a:pPr>
            <a:r>
              <a:rPr lang="en-US" sz="2400" dirty="0">
                <a:latin typeface="IBM Plex Sans" panose="020B0503050203000203" pitchFamily="34" charset="0"/>
              </a:rPr>
              <a:t>Conclusions</a:t>
            </a:r>
          </a:p>
        </p:txBody>
      </p:sp>
      <p:sp>
        <p:nvSpPr>
          <p:cNvPr id="12" name="Triangle 11">
            <a:extLst>
              <a:ext uri="{FF2B5EF4-FFF2-40B4-BE49-F238E27FC236}">
                <a16:creationId xmlns:a16="http://schemas.microsoft.com/office/drawing/2014/main" id="{50B3789B-BB06-8CC9-B6D4-5961B92A70B8}"/>
              </a:ext>
            </a:extLst>
          </p:cNvPr>
          <p:cNvSpPr/>
          <p:nvPr/>
        </p:nvSpPr>
        <p:spPr>
          <a:xfrm flipV="1">
            <a:off x="1775455" y="2101046"/>
            <a:ext cx="1413164" cy="318655"/>
          </a:xfrm>
          <a:prstGeom prst="triangl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a:extLst>
              <a:ext uri="{FF2B5EF4-FFF2-40B4-BE49-F238E27FC236}">
                <a16:creationId xmlns:a16="http://schemas.microsoft.com/office/drawing/2014/main" id="{5A0EC1DA-00DB-8C74-1E5B-47B43F7E6DA2}"/>
              </a:ext>
            </a:extLst>
          </p:cNvPr>
          <p:cNvSpPr/>
          <p:nvPr/>
        </p:nvSpPr>
        <p:spPr>
          <a:xfrm flipV="1">
            <a:off x="1775455" y="2919422"/>
            <a:ext cx="1413164" cy="318655"/>
          </a:xfrm>
          <a:prstGeom prst="triangl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riangle 13">
            <a:extLst>
              <a:ext uri="{FF2B5EF4-FFF2-40B4-BE49-F238E27FC236}">
                <a16:creationId xmlns:a16="http://schemas.microsoft.com/office/drawing/2014/main" id="{18AA47ED-756B-4898-81B4-57C5E1B31CBD}"/>
              </a:ext>
            </a:extLst>
          </p:cNvPr>
          <p:cNvSpPr/>
          <p:nvPr/>
        </p:nvSpPr>
        <p:spPr>
          <a:xfrm flipV="1">
            <a:off x="1775455" y="3712613"/>
            <a:ext cx="1413164" cy="318655"/>
          </a:xfrm>
          <a:prstGeom prst="triangl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riangle 14">
            <a:extLst>
              <a:ext uri="{FF2B5EF4-FFF2-40B4-BE49-F238E27FC236}">
                <a16:creationId xmlns:a16="http://schemas.microsoft.com/office/drawing/2014/main" id="{4E6FE1EC-5A21-EB98-AF19-A9D772F16340}"/>
              </a:ext>
            </a:extLst>
          </p:cNvPr>
          <p:cNvSpPr/>
          <p:nvPr/>
        </p:nvSpPr>
        <p:spPr>
          <a:xfrm flipV="1">
            <a:off x="1775455" y="4530989"/>
            <a:ext cx="1413164" cy="318655"/>
          </a:xfrm>
          <a:prstGeom prst="triangl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C678A8A2-4A65-40F1-8D16-7E16AF2E005F}"/>
              </a:ext>
            </a:extLst>
          </p:cNvPr>
          <p:cNvSpPr/>
          <p:nvPr/>
        </p:nvSpPr>
        <p:spPr>
          <a:xfrm flipV="1">
            <a:off x="1775455" y="5324180"/>
            <a:ext cx="1413164" cy="318655"/>
          </a:xfrm>
          <a:prstGeom prst="triangle">
            <a:avLst>
              <a:gd name="adj" fmla="val 49544"/>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0894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E6DA81-2935-E298-3420-037EBE72C921}"/>
              </a:ext>
            </a:extLst>
          </p:cNvPr>
          <p:cNvSpPr>
            <a:spLocks noGrp="1"/>
          </p:cNvSpPr>
          <p:nvPr>
            <p:ph idx="1"/>
          </p:nvPr>
        </p:nvSpPr>
        <p:spPr>
          <a:xfrm>
            <a:off x="602670" y="1555531"/>
            <a:ext cx="7220530" cy="4621432"/>
          </a:xfrm>
        </p:spPr>
        <p:txBody>
          <a:bodyPr>
            <a:normAutofit/>
          </a:bodyPr>
          <a:lstStyle/>
          <a:p>
            <a:r>
              <a:rPr lang="en-US" sz="2400" dirty="0"/>
              <a:t>LLMs are trained on a lot of unstructured text during pre-training phase</a:t>
            </a:r>
          </a:p>
          <a:p>
            <a:r>
              <a:rPr lang="en-US" sz="2400" dirty="0"/>
              <a:t>KGs on the other hand are much higher quality, and vast amount of information is encoded as graphs</a:t>
            </a:r>
          </a:p>
          <a:p>
            <a:r>
              <a:rPr lang="en-US" sz="2400" dirty="0"/>
              <a:t>KGs (e.g. common-sense KG like </a:t>
            </a:r>
            <a:r>
              <a:rPr lang="en-US" sz="2400" dirty="0" err="1"/>
              <a:t>ConceptNet</a:t>
            </a:r>
            <a:r>
              <a:rPr lang="en-US" sz="2400" dirty="0"/>
              <a:t>) cannot be used directly in pre-training</a:t>
            </a:r>
          </a:p>
          <a:p>
            <a:pPr lvl="1"/>
            <a:r>
              <a:rPr lang="en-US" dirty="0"/>
              <a:t>KGs can be noisy</a:t>
            </a:r>
          </a:p>
          <a:p>
            <a:pPr lvl="1"/>
            <a:r>
              <a:rPr lang="en-US" dirty="0"/>
              <a:t>Templated data can be toxic for LLMs</a:t>
            </a:r>
          </a:p>
          <a:p>
            <a:r>
              <a:rPr lang="en-US" sz="2400" dirty="0">
                <a:solidFill>
                  <a:schemeClr val="accent2"/>
                </a:solidFill>
              </a:rPr>
              <a:t>This will mainly help the non-algorithmic tasks</a:t>
            </a:r>
          </a:p>
        </p:txBody>
      </p:sp>
      <p:sp>
        <p:nvSpPr>
          <p:cNvPr id="8" name="Title 1">
            <a:extLst>
              <a:ext uri="{FF2B5EF4-FFF2-40B4-BE49-F238E27FC236}">
                <a16:creationId xmlns:a16="http://schemas.microsoft.com/office/drawing/2014/main" id="{7F6CFA2D-FD21-9188-0BF0-892A043653CE}"/>
              </a:ext>
            </a:extLst>
          </p:cNvPr>
          <p:cNvSpPr txBox="1">
            <a:spLocks/>
          </p:cNvSpPr>
          <p:nvPr/>
        </p:nvSpPr>
        <p:spPr>
          <a:xfrm>
            <a:off x="602670" y="365125"/>
            <a:ext cx="10515600" cy="8599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rgbClr val="0070C0"/>
                </a:solidFill>
                <a:latin typeface="+mj-lt"/>
                <a:ea typeface="+mj-ea"/>
                <a:cs typeface="+mj-cs"/>
              </a:defRPr>
            </a:lvl1pPr>
          </a:lstStyle>
          <a:p>
            <a:pPr marL="0" indent="0">
              <a:buNone/>
            </a:pPr>
            <a:r>
              <a:rPr lang="en-US" dirty="0">
                <a:solidFill>
                  <a:srgbClr val="0070C0"/>
                </a:solidFill>
              </a:rPr>
              <a:t>Knowledge Graphs  (KGs) based SDG</a:t>
            </a:r>
          </a:p>
        </p:txBody>
      </p:sp>
      <p:pic>
        <p:nvPicPr>
          <p:cNvPr id="12" name="Picture 11">
            <a:extLst>
              <a:ext uri="{FF2B5EF4-FFF2-40B4-BE49-F238E27FC236}">
                <a16:creationId xmlns:a16="http://schemas.microsoft.com/office/drawing/2014/main" id="{464B2399-8E63-506D-1BF7-ABEF99877CF2}"/>
              </a:ext>
            </a:extLst>
          </p:cNvPr>
          <p:cNvPicPr>
            <a:picLocks noChangeAspect="1"/>
          </p:cNvPicPr>
          <p:nvPr/>
        </p:nvPicPr>
        <p:blipFill>
          <a:blip r:embed="rId3"/>
          <a:stretch>
            <a:fillRect/>
          </a:stretch>
        </p:blipFill>
        <p:spPr>
          <a:xfrm>
            <a:off x="8354606" y="1653287"/>
            <a:ext cx="3234724" cy="2977570"/>
          </a:xfrm>
          <a:prstGeom prst="rect">
            <a:avLst/>
          </a:prstGeom>
        </p:spPr>
      </p:pic>
      <p:sp>
        <p:nvSpPr>
          <p:cNvPr id="14" name="TextBox 13">
            <a:extLst>
              <a:ext uri="{FF2B5EF4-FFF2-40B4-BE49-F238E27FC236}">
                <a16:creationId xmlns:a16="http://schemas.microsoft.com/office/drawing/2014/main" id="{C1FC2B4D-01F3-CFD8-F805-413699FED974}"/>
              </a:ext>
            </a:extLst>
          </p:cNvPr>
          <p:cNvSpPr txBox="1"/>
          <p:nvPr/>
        </p:nvSpPr>
        <p:spPr>
          <a:xfrm>
            <a:off x="8354605" y="4856672"/>
            <a:ext cx="3749757" cy="600164"/>
          </a:xfrm>
          <a:prstGeom prst="rect">
            <a:avLst/>
          </a:prstGeom>
          <a:noFill/>
        </p:spPr>
        <p:txBody>
          <a:bodyPr wrap="square">
            <a:spAutoFit/>
          </a:bodyPr>
          <a:lstStyle/>
          <a:p>
            <a:r>
              <a:rPr lang="en-US" sz="1100" b="0" dirty="0">
                <a:solidFill>
                  <a:schemeClr val="bg1">
                    <a:lumMod val="50000"/>
                  </a:schemeClr>
                </a:solidFill>
                <a:effectLst/>
                <a:latin typeface="NimbusRomNo9L"/>
              </a:rPr>
              <a:t>Alon Talmor et al., </a:t>
            </a:r>
            <a:r>
              <a:rPr lang="en-US" sz="1100" b="0" i="1" dirty="0">
                <a:solidFill>
                  <a:schemeClr val="bg1">
                    <a:lumMod val="50000"/>
                  </a:schemeClr>
                </a:solidFill>
                <a:effectLst/>
                <a:latin typeface="NimbusRomNo9L"/>
              </a:rPr>
              <a:t>C</a:t>
            </a:r>
            <a:r>
              <a:rPr lang="en-US" sz="1000" b="0" i="1" dirty="0">
                <a:solidFill>
                  <a:schemeClr val="bg1">
                    <a:lumMod val="50000"/>
                  </a:schemeClr>
                </a:solidFill>
                <a:effectLst/>
                <a:latin typeface="NimbusRomNo9L"/>
              </a:rPr>
              <a:t>OMMONSENSE</a:t>
            </a:r>
            <a:r>
              <a:rPr lang="en-US" sz="1100" b="0" i="1" dirty="0">
                <a:solidFill>
                  <a:schemeClr val="bg1">
                    <a:lumMod val="50000"/>
                  </a:schemeClr>
                </a:solidFill>
                <a:effectLst/>
                <a:latin typeface="NimbusRomNo9L"/>
              </a:rPr>
              <a:t>QA: A Question Answering Challenge Targeting Commonsense Knowledge </a:t>
            </a:r>
            <a:r>
              <a:rPr lang="en-US" sz="1100" b="0" dirty="0">
                <a:solidFill>
                  <a:schemeClr val="bg1">
                    <a:lumMod val="50000"/>
                  </a:schemeClr>
                </a:solidFill>
                <a:effectLst/>
                <a:latin typeface="NimbusRomNo9L"/>
              </a:rPr>
              <a:t>(2019), </a:t>
            </a:r>
            <a:r>
              <a:rPr lang="en-US" sz="1100" b="0" dirty="0" err="1">
                <a:solidFill>
                  <a:schemeClr val="bg1">
                    <a:lumMod val="50000"/>
                  </a:schemeClr>
                </a:solidFill>
                <a:effectLst/>
                <a:latin typeface="NimbusRomNo9L"/>
              </a:rPr>
              <a:t>arxiv</a:t>
            </a:r>
            <a:r>
              <a:rPr lang="en-US" sz="1100" b="0" dirty="0">
                <a:solidFill>
                  <a:schemeClr val="bg1">
                    <a:lumMod val="50000"/>
                  </a:schemeClr>
                </a:solidFill>
                <a:effectLst/>
                <a:latin typeface="NimbusRomNo9L"/>
              </a:rPr>
              <a:t>: 1811.00937v2</a:t>
            </a:r>
            <a:endParaRPr lang="en-US" sz="1100" dirty="0">
              <a:solidFill>
                <a:schemeClr val="bg1">
                  <a:lumMod val="50000"/>
                </a:schemeClr>
              </a:solidFill>
            </a:endParaRPr>
          </a:p>
        </p:txBody>
      </p:sp>
    </p:spTree>
    <p:extLst>
      <p:ext uri="{BB962C8B-B14F-4D97-AF65-F5344CB8AC3E}">
        <p14:creationId xmlns:p14="http://schemas.microsoft.com/office/powerpoint/2010/main" val="12951515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0DE0440-F146-DA70-7883-93EEB97F90C0}"/>
              </a:ext>
            </a:extLst>
          </p:cNvPr>
          <p:cNvSpPr txBox="1">
            <a:spLocks/>
          </p:cNvSpPr>
          <p:nvPr/>
        </p:nvSpPr>
        <p:spPr>
          <a:xfrm>
            <a:off x="6944285" y="483477"/>
            <a:ext cx="4296442" cy="5237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rgbClr val="0070C0"/>
                </a:solidFill>
                <a:latin typeface="+mj-lt"/>
                <a:ea typeface="+mj-ea"/>
                <a:cs typeface="+mj-cs"/>
              </a:defRPr>
            </a:lvl1pPr>
          </a:lstStyle>
          <a:p>
            <a:r>
              <a:rPr lang="en-US" sz="2800" dirty="0">
                <a:solidFill>
                  <a:schemeClr val="accent2"/>
                </a:solidFill>
              </a:rPr>
              <a:t>Chain of Code</a:t>
            </a:r>
          </a:p>
        </p:txBody>
      </p:sp>
      <p:sp>
        <p:nvSpPr>
          <p:cNvPr id="4" name="TextBox 3">
            <a:extLst>
              <a:ext uri="{FF2B5EF4-FFF2-40B4-BE49-F238E27FC236}">
                <a16:creationId xmlns:a16="http://schemas.microsoft.com/office/drawing/2014/main" id="{780C0396-571B-47AE-0025-BD8B7B9E2DAE}"/>
              </a:ext>
            </a:extLst>
          </p:cNvPr>
          <p:cNvSpPr txBox="1"/>
          <p:nvPr/>
        </p:nvSpPr>
        <p:spPr>
          <a:xfrm>
            <a:off x="6902245" y="6212056"/>
            <a:ext cx="5408742" cy="600164"/>
          </a:xfrm>
          <a:prstGeom prst="rect">
            <a:avLst/>
          </a:prstGeom>
          <a:noFill/>
        </p:spPr>
        <p:txBody>
          <a:bodyPr wrap="square">
            <a:spAutoFit/>
          </a:bodyPr>
          <a:lstStyle/>
          <a:p>
            <a:r>
              <a:rPr lang="en-US" sz="1100" dirty="0">
                <a:solidFill>
                  <a:schemeClr val="bg1">
                    <a:lumMod val="50000"/>
                  </a:schemeClr>
                </a:solidFill>
              </a:rPr>
              <a:t>Li, C., Liang, J., Zeng, A., Chen, X., Hausman, K., </a:t>
            </a:r>
            <a:r>
              <a:rPr lang="en-US" sz="1100" dirty="0" err="1">
                <a:solidFill>
                  <a:schemeClr val="bg1">
                    <a:lumMod val="50000"/>
                  </a:schemeClr>
                </a:solidFill>
              </a:rPr>
              <a:t>Sadigh</a:t>
            </a:r>
            <a:r>
              <a:rPr lang="en-US" sz="1100" dirty="0">
                <a:solidFill>
                  <a:schemeClr val="bg1">
                    <a:lumMod val="50000"/>
                  </a:schemeClr>
                </a:solidFill>
              </a:rPr>
              <a:t>, D., Levine, S., Fei-Fei, L., Xia, F., &amp; </a:t>
            </a:r>
            <a:r>
              <a:rPr lang="en-US" sz="1100" dirty="0" err="1">
                <a:solidFill>
                  <a:schemeClr val="bg1">
                    <a:lumMod val="50000"/>
                  </a:schemeClr>
                </a:solidFill>
              </a:rPr>
              <a:t>Ichter</a:t>
            </a:r>
            <a:r>
              <a:rPr lang="en-US" sz="1100" dirty="0">
                <a:solidFill>
                  <a:schemeClr val="bg1">
                    <a:lumMod val="50000"/>
                  </a:schemeClr>
                </a:solidFill>
              </a:rPr>
              <a:t>, B. (2024). Chain of Code: Reasoning with a language model-augmented code emulator. </a:t>
            </a:r>
            <a:r>
              <a:rPr lang="en-US" sz="1100" i="1" dirty="0" err="1">
                <a:solidFill>
                  <a:schemeClr val="bg1">
                    <a:lumMod val="50000"/>
                  </a:schemeClr>
                </a:solidFill>
              </a:rPr>
              <a:t>arXiv</a:t>
            </a:r>
            <a:r>
              <a:rPr lang="en-US" sz="1100" i="1" dirty="0">
                <a:solidFill>
                  <a:schemeClr val="bg1">
                    <a:lumMod val="50000"/>
                  </a:schemeClr>
                </a:solidFill>
              </a:rPr>
              <a:t> preprint arXiv:2312.04474</a:t>
            </a:r>
            <a:r>
              <a:rPr lang="en-US" sz="1100" dirty="0">
                <a:solidFill>
                  <a:schemeClr val="bg1">
                    <a:lumMod val="50000"/>
                  </a:schemeClr>
                </a:solidFill>
              </a:rPr>
              <a:t>.</a:t>
            </a:r>
          </a:p>
        </p:txBody>
      </p:sp>
      <p:pic>
        <p:nvPicPr>
          <p:cNvPr id="5" name="Picture 4" descr="A screenshot of a computer&#10;&#10;Description automatically generated">
            <a:extLst>
              <a:ext uri="{FF2B5EF4-FFF2-40B4-BE49-F238E27FC236}">
                <a16:creationId xmlns:a16="http://schemas.microsoft.com/office/drawing/2014/main" id="{EF4F06B3-BD10-7598-B2A2-E9095905791E}"/>
              </a:ext>
            </a:extLst>
          </p:cNvPr>
          <p:cNvPicPr>
            <a:picLocks noChangeAspect="1"/>
          </p:cNvPicPr>
          <p:nvPr/>
        </p:nvPicPr>
        <p:blipFill>
          <a:blip r:embed="rId3"/>
          <a:stretch>
            <a:fillRect/>
          </a:stretch>
        </p:blipFill>
        <p:spPr>
          <a:xfrm>
            <a:off x="6983844" y="1010653"/>
            <a:ext cx="4296442" cy="5186015"/>
          </a:xfrm>
          <a:prstGeom prst="rect">
            <a:avLst/>
          </a:prstGeom>
        </p:spPr>
      </p:pic>
      <p:sp>
        <p:nvSpPr>
          <p:cNvPr id="10" name="Content Placeholder 2">
            <a:extLst>
              <a:ext uri="{FF2B5EF4-FFF2-40B4-BE49-F238E27FC236}">
                <a16:creationId xmlns:a16="http://schemas.microsoft.com/office/drawing/2014/main" id="{BC5CD9AF-B884-8B31-689D-FBC894905845}"/>
              </a:ext>
            </a:extLst>
          </p:cNvPr>
          <p:cNvSpPr>
            <a:spLocks noGrp="1"/>
          </p:cNvSpPr>
          <p:nvPr>
            <p:ph idx="1"/>
          </p:nvPr>
        </p:nvSpPr>
        <p:spPr>
          <a:xfrm>
            <a:off x="602670" y="1555531"/>
            <a:ext cx="5976806" cy="4621432"/>
          </a:xfrm>
        </p:spPr>
        <p:txBody>
          <a:bodyPr>
            <a:normAutofit/>
          </a:bodyPr>
          <a:lstStyle/>
          <a:p>
            <a:r>
              <a:rPr lang="en-US" sz="2400" dirty="0"/>
              <a:t>We know that LLMs can be prompted to generate </a:t>
            </a:r>
            <a:r>
              <a:rPr lang="en-US" sz="2400" dirty="0" err="1"/>
              <a:t>CoT</a:t>
            </a:r>
            <a:r>
              <a:rPr lang="en-US" sz="2400" dirty="0"/>
              <a:t> reasoning as Text</a:t>
            </a:r>
          </a:p>
          <a:p>
            <a:r>
              <a:rPr lang="en-US" sz="2400" dirty="0"/>
              <a:t>LLMs are very good at generating code too</a:t>
            </a:r>
          </a:p>
          <a:p>
            <a:r>
              <a:rPr lang="en-US" sz="2400" dirty="0"/>
              <a:t>Works like Chain of Code can use reasoning and code for self-consistency</a:t>
            </a:r>
          </a:p>
          <a:p>
            <a:r>
              <a:rPr lang="en-US" sz="2400" dirty="0">
                <a:solidFill>
                  <a:schemeClr val="accent2"/>
                </a:solidFill>
              </a:rPr>
              <a:t>In our experience, this helps the algorithmic reasoning</a:t>
            </a:r>
          </a:p>
        </p:txBody>
      </p:sp>
      <p:sp>
        <p:nvSpPr>
          <p:cNvPr id="11" name="Title 1">
            <a:extLst>
              <a:ext uri="{FF2B5EF4-FFF2-40B4-BE49-F238E27FC236}">
                <a16:creationId xmlns:a16="http://schemas.microsoft.com/office/drawing/2014/main" id="{F76A1E40-96E6-7D26-11D3-7B111CA4C237}"/>
              </a:ext>
            </a:extLst>
          </p:cNvPr>
          <p:cNvSpPr txBox="1">
            <a:spLocks/>
          </p:cNvSpPr>
          <p:nvPr/>
        </p:nvSpPr>
        <p:spPr>
          <a:xfrm>
            <a:off x="602670" y="365125"/>
            <a:ext cx="5892723" cy="85999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b="1" kern="1200">
                <a:solidFill>
                  <a:srgbClr val="0070C0"/>
                </a:solidFill>
                <a:latin typeface="+mj-lt"/>
                <a:ea typeface="+mj-ea"/>
                <a:cs typeface="+mj-cs"/>
              </a:defRPr>
            </a:lvl1pPr>
          </a:lstStyle>
          <a:p>
            <a:pPr marL="0" indent="0">
              <a:buNone/>
            </a:pPr>
            <a:r>
              <a:rPr lang="en-US" dirty="0">
                <a:solidFill>
                  <a:srgbClr val="0070C0"/>
                </a:solidFill>
              </a:rPr>
              <a:t>Code Assisted Data Generation</a:t>
            </a:r>
          </a:p>
        </p:txBody>
      </p:sp>
    </p:spTree>
    <p:extLst>
      <p:ext uri="{BB962C8B-B14F-4D97-AF65-F5344CB8AC3E}">
        <p14:creationId xmlns:p14="http://schemas.microsoft.com/office/powerpoint/2010/main" val="31407817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3492E5-DC7D-4529-D1C8-9C2A7A834160}"/>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595C9491-8971-42FA-E8D3-874FFC55E857}"/>
              </a:ext>
            </a:extLst>
          </p:cNvPr>
          <p:cNvSpPr txBox="1">
            <a:spLocks/>
          </p:cNvSpPr>
          <p:nvPr/>
        </p:nvSpPr>
        <p:spPr>
          <a:xfrm rot="16200000">
            <a:off x="-2622845" y="3083717"/>
            <a:ext cx="6576320" cy="85999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b="1" kern="1200">
                <a:solidFill>
                  <a:srgbClr val="0070C0"/>
                </a:solidFill>
                <a:latin typeface="+mj-lt"/>
                <a:ea typeface="+mj-ea"/>
                <a:cs typeface="+mj-cs"/>
              </a:defRPr>
            </a:lvl1pPr>
          </a:lstStyle>
          <a:p>
            <a:pPr marL="0" indent="0">
              <a:buNone/>
            </a:pPr>
            <a:r>
              <a:rPr lang="en-US" sz="3600" dirty="0"/>
              <a:t>Diverse High Quality Synthetic Data</a:t>
            </a:r>
            <a:endParaRPr lang="en-US" sz="3600" dirty="0">
              <a:solidFill>
                <a:srgbClr val="0070C0"/>
              </a:solidFill>
            </a:endParaRPr>
          </a:p>
        </p:txBody>
      </p:sp>
      <p:pic>
        <p:nvPicPr>
          <p:cNvPr id="7" name="Picture 6" descr="A diagram of a webinar&#10;&#10;Description automatically generated">
            <a:extLst>
              <a:ext uri="{FF2B5EF4-FFF2-40B4-BE49-F238E27FC236}">
                <a16:creationId xmlns:a16="http://schemas.microsoft.com/office/drawing/2014/main" id="{F68CEBAA-0F56-38E3-B8DF-6A40017D1574}"/>
              </a:ext>
            </a:extLst>
          </p:cNvPr>
          <p:cNvPicPr>
            <a:picLocks noChangeAspect="1"/>
          </p:cNvPicPr>
          <p:nvPr/>
        </p:nvPicPr>
        <p:blipFill>
          <a:blip r:embed="rId3"/>
          <a:srcRect b="17285"/>
          <a:stretch/>
        </p:blipFill>
        <p:spPr>
          <a:xfrm>
            <a:off x="3230574" y="130267"/>
            <a:ext cx="7389339" cy="1698384"/>
          </a:xfrm>
          <a:prstGeom prst="rect">
            <a:avLst/>
          </a:prstGeom>
        </p:spPr>
      </p:pic>
      <p:sp>
        <p:nvSpPr>
          <p:cNvPr id="9" name="TextBox 8">
            <a:extLst>
              <a:ext uri="{FF2B5EF4-FFF2-40B4-BE49-F238E27FC236}">
                <a16:creationId xmlns:a16="http://schemas.microsoft.com/office/drawing/2014/main" id="{4515B308-2466-E64E-4A84-F837967BB7ED}"/>
              </a:ext>
            </a:extLst>
          </p:cNvPr>
          <p:cNvSpPr txBox="1"/>
          <p:nvPr/>
        </p:nvSpPr>
        <p:spPr>
          <a:xfrm>
            <a:off x="10619914" y="488023"/>
            <a:ext cx="1464994" cy="1169551"/>
          </a:xfrm>
          <a:prstGeom prst="rect">
            <a:avLst/>
          </a:prstGeom>
          <a:noFill/>
        </p:spPr>
        <p:txBody>
          <a:bodyPr wrap="square">
            <a:spAutoFit/>
          </a:bodyPr>
          <a:lstStyle/>
          <a:p>
            <a:r>
              <a:rPr lang="en-US" sz="1400" dirty="0">
                <a:solidFill>
                  <a:schemeClr val="bg1">
                    <a:lumMod val="65000"/>
                  </a:schemeClr>
                </a:solidFill>
              </a:rPr>
              <a:t>MAmmoTH2: Scaling Instructions from the Web, Xiang Yue et al.</a:t>
            </a:r>
          </a:p>
        </p:txBody>
      </p:sp>
      <p:sp>
        <p:nvSpPr>
          <p:cNvPr id="14" name="TextBox 13">
            <a:extLst>
              <a:ext uri="{FF2B5EF4-FFF2-40B4-BE49-F238E27FC236}">
                <a16:creationId xmlns:a16="http://schemas.microsoft.com/office/drawing/2014/main" id="{0605C320-4D69-B1B5-95E3-60B023976916}"/>
              </a:ext>
            </a:extLst>
          </p:cNvPr>
          <p:cNvSpPr txBox="1"/>
          <p:nvPr/>
        </p:nvSpPr>
        <p:spPr>
          <a:xfrm>
            <a:off x="1596672" y="491971"/>
            <a:ext cx="1559763" cy="1200329"/>
          </a:xfrm>
          <a:prstGeom prst="rect">
            <a:avLst/>
          </a:prstGeom>
          <a:noFill/>
        </p:spPr>
        <p:txBody>
          <a:bodyPr wrap="square" rtlCol="0">
            <a:spAutoFit/>
          </a:bodyPr>
          <a:lstStyle/>
          <a:p>
            <a:pPr algn="r"/>
            <a:r>
              <a:rPr lang="en-US" sz="2400" dirty="0"/>
              <a:t>Pick topics from web crawls</a:t>
            </a:r>
          </a:p>
        </p:txBody>
      </p:sp>
      <p:pic>
        <p:nvPicPr>
          <p:cNvPr id="16" name="Picture 15" descr="A diagram of a task&#10;&#10;Description automatically generated">
            <a:extLst>
              <a:ext uri="{FF2B5EF4-FFF2-40B4-BE49-F238E27FC236}">
                <a16:creationId xmlns:a16="http://schemas.microsoft.com/office/drawing/2014/main" id="{16E68E55-E6D6-6991-6006-42EECA8F3920}"/>
              </a:ext>
            </a:extLst>
          </p:cNvPr>
          <p:cNvPicPr>
            <a:picLocks noChangeAspect="1"/>
          </p:cNvPicPr>
          <p:nvPr/>
        </p:nvPicPr>
        <p:blipFill>
          <a:blip r:embed="rId4"/>
          <a:stretch>
            <a:fillRect/>
          </a:stretch>
        </p:blipFill>
        <p:spPr>
          <a:xfrm>
            <a:off x="3129660" y="1939585"/>
            <a:ext cx="7389339" cy="1822225"/>
          </a:xfrm>
          <a:prstGeom prst="rect">
            <a:avLst/>
          </a:prstGeom>
        </p:spPr>
      </p:pic>
      <p:sp>
        <p:nvSpPr>
          <p:cNvPr id="17" name="TextBox 16">
            <a:extLst>
              <a:ext uri="{FF2B5EF4-FFF2-40B4-BE49-F238E27FC236}">
                <a16:creationId xmlns:a16="http://schemas.microsoft.com/office/drawing/2014/main" id="{95B766FB-8AF1-4D00-191E-94CB1B8222F8}"/>
              </a:ext>
            </a:extLst>
          </p:cNvPr>
          <p:cNvSpPr txBox="1"/>
          <p:nvPr/>
        </p:nvSpPr>
        <p:spPr>
          <a:xfrm>
            <a:off x="1596671" y="2262889"/>
            <a:ext cx="1559763" cy="1200329"/>
          </a:xfrm>
          <a:prstGeom prst="rect">
            <a:avLst/>
          </a:prstGeom>
          <a:noFill/>
        </p:spPr>
        <p:txBody>
          <a:bodyPr wrap="square" rtlCol="0">
            <a:spAutoFit/>
          </a:bodyPr>
          <a:lstStyle/>
          <a:p>
            <a:pPr algn="r"/>
            <a:r>
              <a:rPr lang="en-US" sz="2400" dirty="0"/>
              <a:t>Complex reasoning for SDG</a:t>
            </a:r>
          </a:p>
        </p:txBody>
      </p:sp>
      <p:sp>
        <p:nvSpPr>
          <p:cNvPr id="19" name="TextBox 18">
            <a:extLst>
              <a:ext uri="{FF2B5EF4-FFF2-40B4-BE49-F238E27FC236}">
                <a16:creationId xmlns:a16="http://schemas.microsoft.com/office/drawing/2014/main" id="{AF440092-130A-0AA0-A6C7-660F1319AE58}"/>
              </a:ext>
            </a:extLst>
          </p:cNvPr>
          <p:cNvSpPr txBox="1"/>
          <p:nvPr/>
        </p:nvSpPr>
        <p:spPr>
          <a:xfrm>
            <a:off x="10502739" y="2360827"/>
            <a:ext cx="1689262" cy="1169551"/>
          </a:xfrm>
          <a:prstGeom prst="rect">
            <a:avLst/>
          </a:prstGeom>
          <a:noFill/>
        </p:spPr>
        <p:txBody>
          <a:bodyPr wrap="square">
            <a:spAutoFit/>
          </a:bodyPr>
          <a:lstStyle>
            <a:defPPr>
              <a:defRPr lang="en-US"/>
            </a:defPPr>
            <a:lvl1pPr>
              <a:defRPr sz="1400">
                <a:solidFill>
                  <a:schemeClr val="accent5">
                    <a:lumMod val="75000"/>
                  </a:schemeClr>
                </a:solidFill>
              </a:defRPr>
            </a:lvl1pPr>
          </a:lstStyle>
          <a:p>
            <a:r>
              <a:rPr lang="en-US" dirty="0">
                <a:solidFill>
                  <a:schemeClr val="bg1">
                    <a:lumMod val="65000"/>
                  </a:schemeClr>
                </a:solidFill>
              </a:rPr>
              <a:t>SELF-DISCOVER: Large Language Models Self-Compose Reasoning Structures Pei Zhou</a:t>
            </a:r>
          </a:p>
        </p:txBody>
      </p:sp>
      <p:pic>
        <p:nvPicPr>
          <p:cNvPr id="21" name="Picture 20" descr="A diagram of a language model&#10;&#10;Description automatically generated">
            <a:extLst>
              <a:ext uri="{FF2B5EF4-FFF2-40B4-BE49-F238E27FC236}">
                <a16:creationId xmlns:a16="http://schemas.microsoft.com/office/drawing/2014/main" id="{4C6DC698-C3A0-1FFF-FDBD-112FEEFF99A4}"/>
              </a:ext>
            </a:extLst>
          </p:cNvPr>
          <p:cNvPicPr>
            <a:picLocks noChangeAspect="1"/>
          </p:cNvPicPr>
          <p:nvPr/>
        </p:nvPicPr>
        <p:blipFill>
          <a:blip r:embed="rId5"/>
          <a:stretch>
            <a:fillRect/>
          </a:stretch>
        </p:blipFill>
        <p:spPr>
          <a:xfrm>
            <a:off x="3154374" y="3992070"/>
            <a:ext cx="6734432" cy="2809805"/>
          </a:xfrm>
          <a:prstGeom prst="rect">
            <a:avLst/>
          </a:prstGeom>
        </p:spPr>
      </p:pic>
      <p:sp>
        <p:nvSpPr>
          <p:cNvPr id="22" name="TextBox 21">
            <a:extLst>
              <a:ext uri="{FF2B5EF4-FFF2-40B4-BE49-F238E27FC236}">
                <a16:creationId xmlns:a16="http://schemas.microsoft.com/office/drawing/2014/main" id="{A87B6037-38D4-5498-6EC1-9C124374BBC7}"/>
              </a:ext>
            </a:extLst>
          </p:cNvPr>
          <p:cNvSpPr txBox="1"/>
          <p:nvPr/>
        </p:nvSpPr>
        <p:spPr>
          <a:xfrm>
            <a:off x="914409" y="4553004"/>
            <a:ext cx="2242025" cy="1569660"/>
          </a:xfrm>
          <a:prstGeom prst="rect">
            <a:avLst/>
          </a:prstGeom>
          <a:noFill/>
        </p:spPr>
        <p:txBody>
          <a:bodyPr wrap="square" rtlCol="0">
            <a:spAutoFit/>
          </a:bodyPr>
          <a:lstStyle/>
          <a:p>
            <a:pPr algn="r"/>
            <a:r>
              <a:rPr lang="en-US" sz="2400" dirty="0"/>
              <a:t>Create Intermediate reasoning from Answers</a:t>
            </a:r>
          </a:p>
        </p:txBody>
      </p:sp>
      <p:sp>
        <p:nvSpPr>
          <p:cNvPr id="24" name="TextBox 23">
            <a:extLst>
              <a:ext uri="{FF2B5EF4-FFF2-40B4-BE49-F238E27FC236}">
                <a16:creationId xmlns:a16="http://schemas.microsoft.com/office/drawing/2014/main" id="{E9843CBD-F287-A390-A051-948E33A46388}"/>
              </a:ext>
            </a:extLst>
          </p:cNvPr>
          <p:cNvSpPr txBox="1"/>
          <p:nvPr/>
        </p:nvSpPr>
        <p:spPr>
          <a:xfrm>
            <a:off x="10650356" y="4683856"/>
            <a:ext cx="1698836" cy="1384995"/>
          </a:xfrm>
          <a:prstGeom prst="rect">
            <a:avLst/>
          </a:prstGeom>
          <a:noFill/>
        </p:spPr>
        <p:txBody>
          <a:bodyPr wrap="square">
            <a:spAutoFit/>
          </a:bodyPr>
          <a:lstStyle>
            <a:defPPr>
              <a:defRPr lang="en-US"/>
            </a:defPPr>
            <a:lvl1pPr>
              <a:defRPr sz="1400">
                <a:solidFill>
                  <a:schemeClr val="accent5">
                    <a:lumMod val="75000"/>
                  </a:schemeClr>
                </a:solidFill>
              </a:defRPr>
            </a:lvl1pPr>
          </a:lstStyle>
          <a:p>
            <a:r>
              <a:rPr lang="en-US" dirty="0" err="1">
                <a:solidFill>
                  <a:schemeClr val="bg1">
                    <a:lumMod val="65000"/>
                  </a:schemeClr>
                </a:solidFill>
              </a:rPr>
              <a:t>STaR</a:t>
            </a:r>
            <a:r>
              <a:rPr lang="en-US" dirty="0">
                <a:solidFill>
                  <a:schemeClr val="bg1">
                    <a:lumMod val="65000"/>
                  </a:schemeClr>
                </a:solidFill>
              </a:rPr>
              <a:t>: Self-Taught Reasoner Bootstrapping Reasoning With Reasoning Eric </a:t>
            </a:r>
            <a:r>
              <a:rPr lang="en-US" dirty="0" err="1">
                <a:solidFill>
                  <a:schemeClr val="bg1">
                    <a:lumMod val="65000"/>
                  </a:schemeClr>
                </a:solidFill>
              </a:rPr>
              <a:t>Zelikman</a:t>
            </a:r>
            <a:endParaRPr lang="en-US" dirty="0">
              <a:solidFill>
                <a:schemeClr val="bg1">
                  <a:lumMod val="65000"/>
                </a:schemeClr>
              </a:solidFill>
            </a:endParaRPr>
          </a:p>
        </p:txBody>
      </p:sp>
    </p:spTree>
    <p:extLst>
      <p:ext uri="{BB962C8B-B14F-4D97-AF65-F5344CB8AC3E}">
        <p14:creationId xmlns:p14="http://schemas.microsoft.com/office/powerpoint/2010/main" val="42615800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313503E2-03BC-4607-7924-47DE21010A5E}"/>
              </a:ext>
            </a:extLst>
          </p:cNvPr>
          <p:cNvSpPr/>
          <p:nvPr/>
        </p:nvSpPr>
        <p:spPr>
          <a:xfrm>
            <a:off x="838200" y="2873829"/>
            <a:ext cx="10317480" cy="2599508"/>
          </a:xfrm>
          <a:prstGeom prst="roundRect">
            <a:avLst>
              <a:gd name="adj" fmla="val 8124"/>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40B37D-37E3-D360-6639-3C9F36910C77}"/>
              </a:ext>
            </a:extLst>
          </p:cNvPr>
          <p:cNvSpPr>
            <a:spLocks noGrp="1"/>
          </p:cNvSpPr>
          <p:nvPr>
            <p:ph type="title"/>
          </p:nvPr>
        </p:nvSpPr>
        <p:spPr/>
        <p:txBody>
          <a:bodyPr/>
          <a:lstStyle/>
          <a:p>
            <a:r>
              <a:rPr lang="en-US" dirty="0"/>
              <a:t>Data Filtering – for higher quality Synthetic Data</a:t>
            </a:r>
          </a:p>
        </p:txBody>
      </p:sp>
      <p:sp>
        <p:nvSpPr>
          <p:cNvPr id="3" name="Content Placeholder 2">
            <a:extLst>
              <a:ext uri="{FF2B5EF4-FFF2-40B4-BE49-F238E27FC236}">
                <a16:creationId xmlns:a16="http://schemas.microsoft.com/office/drawing/2014/main" id="{ADE1BB8B-E8C2-1BE9-EB8D-05E26FB4F564}"/>
              </a:ext>
            </a:extLst>
          </p:cNvPr>
          <p:cNvSpPr>
            <a:spLocks noGrp="1"/>
          </p:cNvSpPr>
          <p:nvPr>
            <p:ph idx="1"/>
          </p:nvPr>
        </p:nvSpPr>
        <p:spPr>
          <a:xfrm>
            <a:off x="838200" y="1411550"/>
            <a:ext cx="9246326" cy="3905033"/>
          </a:xfrm>
        </p:spPr>
        <p:txBody>
          <a:bodyPr>
            <a:normAutofit/>
          </a:bodyPr>
          <a:lstStyle/>
          <a:p>
            <a:pPr marL="0" indent="0">
              <a:buNone/>
            </a:pPr>
            <a:r>
              <a:rPr lang="en-US" dirty="0"/>
              <a:t>As the data (gold, crawled, synthetic data) has been growing, so is the need for filtering of the data.</a:t>
            </a:r>
          </a:p>
          <a:p>
            <a:pPr marL="0" indent="0">
              <a:buNone/>
            </a:pPr>
            <a:endParaRPr lang="en-US" dirty="0"/>
          </a:p>
          <a:p>
            <a:pPr marL="0" indent="0">
              <a:buNone/>
            </a:pPr>
            <a:r>
              <a:rPr lang="en-US" dirty="0"/>
              <a:t>Common methods for filtering</a:t>
            </a:r>
          </a:p>
          <a:p>
            <a:pPr lvl="1"/>
            <a:r>
              <a:rPr lang="en-US" dirty="0"/>
              <a:t>Metrices based – e.g. Perplexity etc.</a:t>
            </a:r>
          </a:p>
          <a:p>
            <a:pPr lvl="1"/>
            <a:r>
              <a:rPr lang="en-US" dirty="0"/>
              <a:t>LLM as a judge – Prompting the model </a:t>
            </a:r>
          </a:p>
          <a:p>
            <a:pPr lvl="1"/>
            <a:r>
              <a:rPr lang="en-US" dirty="0"/>
              <a:t>Reward models (ORMs, PRMs)</a:t>
            </a:r>
          </a:p>
          <a:p>
            <a:pPr lvl="1"/>
            <a:r>
              <a:rPr lang="en-US" dirty="0"/>
              <a:t>Human Eval</a:t>
            </a:r>
          </a:p>
        </p:txBody>
      </p:sp>
      <p:sp>
        <p:nvSpPr>
          <p:cNvPr id="5" name="TextBox 4">
            <a:extLst>
              <a:ext uri="{FF2B5EF4-FFF2-40B4-BE49-F238E27FC236}">
                <a16:creationId xmlns:a16="http://schemas.microsoft.com/office/drawing/2014/main" id="{39A91505-CC03-27EF-8A48-80BD080D2868}"/>
              </a:ext>
            </a:extLst>
          </p:cNvPr>
          <p:cNvSpPr txBox="1"/>
          <p:nvPr/>
        </p:nvSpPr>
        <p:spPr>
          <a:xfrm>
            <a:off x="6703429" y="3450960"/>
            <a:ext cx="4818011" cy="1569660"/>
          </a:xfrm>
          <a:prstGeom prst="rect">
            <a:avLst/>
          </a:prstGeom>
          <a:noFill/>
        </p:spPr>
        <p:txBody>
          <a:bodyPr wrap="square">
            <a:spAutoFit/>
          </a:bodyPr>
          <a:lstStyle/>
          <a:p>
            <a:pPr marL="914400" lvl="1" indent="-457200">
              <a:buFont typeface="Arial" panose="020B0604020202020204" pitchFamily="34" charset="0"/>
              <a:buChar char="•"/>
            </a:pPr>
            <a:r>
              <a:rPr lang="en-US" sz="2400" dirty="0"/>
              <a:t>Self consistency</a:t>
            </a:r>
          </a:p>
          <a:p>
            <a:pPr marL="914400" lvl="1" indent="-457200">
              <a:buFont typeface="Arial" panose="020B0604020202020204" pitchFamily="34" charset="0"/>
              <a:buChar char="•"/>
            </a:pPr>
            <a:r>
              <a:rPr lang="en-US" sz="2400" dirty="0"/>
              <a:t>Search</a:t>
            </a:r>
          </a:p>
          <a:p>
            <a:pPr marL="914400" lvl="1" indent="-457200">
              <a:buFont typeface="Arial" panose="020B0604020202020204" pitchFamily="34" charset="0"/>
              <a:buChar char="•"/>
            </a:pPr>
            <a:r>
              <a:rPr lang="en-US" sz="2400" dirty="0"/>
              <a:t>Semantic Deduplication</a:t>
            </a:r>
          </a:p>
          <a:p>
            <a:pPr marL="914400" lvl="1" indent="-457200">
              <a:buFont typeface="Arial" panose="020B0604020202020204" pitchFamily="34" charset="0"/>
              <a:buChar char="•"/>
            </a:pPr>
            <a:r>
              <a:rPr lang="en-US" sz="2400" dirty="0"/>
              <a:t>PII removal</a:t>
            </a:r>
          </a:p>
        </p:txBody>
      </p:sp>
    </p:spTree>
    <p:extLst>
      <p:ext uri="{BB962C8B-B14F-4D97-AF65-F5344CB8AC3E}">
        <p14:creationId xmlns:p14="http://schemas.microsoft.com/office/powerpoint/2010/main" val="3990292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B6929-870E-3D3C-A765-1D7FCAA42FA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DBF35EB-0B7F-7DCB-ED3D-4581A20D5E72}"/>
              </a:ext>
            </a:extLst>
          </p:cNvPr>
          <p:cNvSpPr>
            <a:spLocks noGrp="1"/>
          </p:cNvSpPr>
          <p:nvPr>
            <p:ph type="title"/>
          </p:nvPr>
        </p:nvSpPr>
        <p:spPr>
          <a:xfrm>
            <a:off x="625981" y="1164772"/>
            <a:ext cx="6177590" cy="3080657"/>
          </a:xfrm>
        </p:spPr>
        <p:txBody>
          <a:bodyPr>
            <a:normAutofit/>
          </a:bodyPr>
          <a:lstStyle/>
          <a:p>
            <a:pPr algn="l"/>
            <a:r>
              <a:rPr lang="en-US" sz="6000" b="0" dirty="0">
                <a:solidFill>
                  <a:schemeClr val="tx2"/>
                </a:solidFill>
                <a:latin typeface="IBM Plex Sans" panose="020B0503050203000203" pitchFamily="34" charset="0"/>
              </a:rPr>
              <a:t>Future of Reasoning with LLMs</a:t>
            </a:r>
          </a:p>
        </p:txBody>
      </p:sp>
      <p:sp>
        <p:nvSpPr>
          <p:cNvPr id="10" name="TextBox 9">
            <a:extLst>
              <a:ext uri="{FF2B5EF4-FFF2-40B4-BE49-F238E27FC236}">
                <a16:creationId xmlns:a16="http://schemas.microsoft.com/office/drawing/2014/main" id="{7DA176BA-FBF6-A66C-0D10-FCC3EE17C38E}"/>
              </a:ext>
            </a:extLst>
          </p:cNvPr>
          <p:cNvSpPr txBox="1"/>
          <p:nvPr/>
        </p:nvSpPr>
        <p:spPr>
          <a:xfrm>
            <a:off x="534541" y="4303695"/>
            <a:ext cx="4281813" cy="707886"/>
          </a:xfrm>
          <a:prstGeom prst="rect">
            <a:avLst/>
          </a:prstGeom>
          <a:noFill/>
        </p:spPr>
        <p:txBody>
          <a:bodyPr wrap="none" rtlCol="0">
            <a:spAutoFit/>
          </a:bodyPr>
          <a:lstStyle/>
          <a:p>
            <a:r>
              <a:rPr lang="en-US" sz="4000" dirty="0">
                <a:solidFill>
                  <a:schemeClr val="accent2"/>
                </a:solidFill>
              </a:rPr>
              <a:t>Neuro-Symbolic AI?</a:t>
            </a:r>
          </a:p>
        </p:txBody>
      </p:sp>
      <p:pic>
        <p:nvPicPr>
          <p:cNvPr id="14" name="Picture 13" descr="A screenshot of a chat&#10;&#10;Description automatically generated">
            <a:extLst>
              <a:ext uri="{FF2B5EF4-FFF2-40B4-BE49-F238E27FC236}">
                <a16:creationId xmlns:a16="http://schemas.microsoft.com/office/drawing/2014/main" id="{14305FBC-22D9-AC94-1534-94C94B4B42DD}"/>
              </a:ext>
            </a:extLst>
          </p:cNvPr>
          <p:cNvPicPr>
            <a:picLocks noChangeAspect="1"/>
          </p:cNvPicPr>
          <p:nvPr/>
        </p:nvPicPr>
        <p:blipFill>
          <a:blip r:embed="rId2"/>
          <a:stretch>
            <a:fillRect/>
          </a:stretch>
        </p:blipFill>
        <p:spPr>
          <a:xfrm>
            <a:off x="6722303" y="4349847"/>
            <a:ext cx="3937368" cy="2476840"/>
          </a:xfrm>
          <a:prstGeom prst="rect">
            <a:avLst/>
          </a:prstGeom>
        </p:spPr>
      </p:pic>
      <p:pic>
        <p:nvPicPr>
          <p:cNvPr id="16" name="Picture 15" descr="A screenshot of a chat&#10;&#10;Description automatically generated">
            <a:extLst>
              <a:ext uri="{FF2B5EF4-FFF2-40B4-BE49-F238E27FC236}">
                <a16:creationId xmlns:a16="http://schemas.microsoft.com/office/drawing/2014/main" id="{A89DB0E1-0E84-9284-FE10-75A2E1C16A09}"/>
              </a:ext>
            </a:extLst>
          </p:cNvPr>
          <p:cNvPicPr>
            <a:picLocks noChangeAspect="1"/>
          </p:cNvPicPr>
          <p:nvPr/>
        </p:nvPicPr>
        <p:blipFill>
          <a:blip r:embed="rId3"/>
          <a:stretch>
            <a:fillRect/>
          </a:stretch>
        </p:blipFill>
        <p:spPr>
          <a:xfrm>
            <a:off x="7987429" y="2063750"/>
            <a:ext cx="4026807" cy="2210561"/>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60819629-31B5-F9F1-D570-60BD8F715DA4}"/>
              </a:ext>
            </a:extLst>
          </p:cNvPr>
          <p:cNvPicPr>
            <a:picLocks noChangeAspect="1"/>
          </p:cNvPicPr>
          <p:nvPr/>
        </p:nvPicPr>
        <p:blipFill>
          <a:blip r:embed="rId4"/>
          <a:stretch>
            <a:fillRect/>
          </a:stretch>
        </p:blipFill>
        <p:spPr>
          <a:xfrm>
            <a:off x="6722303" y="84055"/>
            <a:ext cx="4026807" cy="1935965"/>
          </a:xfrm>
          <a:prstGeom prst="rect">
            <a:avLst/>
          </a:prstGeom>
        </p:spPr>
      </p:pic>
    </p:spTree>
    <p:extLst>
      <p:ext uri="{BB962C8B-B14F-4D97-AF65-F5344CB8AC3E}">
        <p14:creationId xmlns:p14="http://schemas.microsoft.com/office/powerpoint/2010/main" val="3821379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62093-0DDB-A38A-2CAF-1C5AAC7812CF}"/>
              </a:ext>
            </a:extLst>
          </p:cNvPr>
          <p:cNvSpPr>
            <a:spLocks noGrp="1"/>
          </p:cNvSpPr>
          <p:nvPr>
            <p:ph type="title"/>
          </p:nvPr>
        </p:nvSpPr>
        <p:spPr>
          <a:xfrm>
            <a:off x="838200" y="365125"/>
            <a:ext cx="5044807" cy="859993"/>
          </a:xfrm>
        </p:spPr>
        <p:txBody>
          <a:bodyPr/>
          <a:lstStyle/>
          <a:p>
            <a:r>
              <a:rPr lang="en-US" dirty="0"/>
              <a:t>The Bitter Lesson</a:t>
            </a:r>
          </a:p>
        </p:txBody>
      </p:sp>
      <p:pic>
        <p:nvPicPr>
          <p:cNvPr id="7" name="Content Placeholder 6" descr="A person with a beard&#10;&#10;Description automatically generated">
            <a:extLst>
              <a:ext uri="{FF2B5EF4-FFF2-40B4-BE49-F238E27FC236}">
                <a16:creationId xmlns:a16="http://schemas.microsoft.com/office/drawing/2014/main" id="{42527778-F81D-5D57-74FE-6CC35E814F0E}"/>
              </a:ext>
            </a:extLst>
          </p:cNvPr>
          <p:cNvPicPr>
            <a:picLocks noGrp="1" noChangeAspect="1"/>
          </p:cNvPicPr>
          <p:nvPr>
            <p:ph idx="1"/>
          </p:nvPr>
        </p:nvPicPr>
        <p:blipFill>
          <a:blip r:embed="rId3"/>
          <a:stretch>
            <a:fillRect/>
          </a:stretch>
        </p:blipFill>
        <p:spPr>
          <a:xfrm>
            <a:off x="1102117" y="2292638"/>
            <a:ext cx="2588537" cy="2642919"/>
          </a:xfrm>
        </p:spPr>
      </p:pic>
      <p:sp>
        <p:nvSpPr>
          <p:cNvPr id="5" name="TextBox 4">
            <a:extLst>
              <a:ext uri="{FF2B5EF4-FFF2-40B4-BE49-F238E27FC236}">
                <a16:creationId xmlns:a16="http://schemas.microsoft.com/office/drawing/2014/main" id="{A76D0DDD-9161-F077-DCC0-87F8E6A33E39}"/>
              </a:ext>
            </a:extLst>
          </p:cNvPr>
          <p:cNvSpPr txBox="1"/>
          <p:nvPr/>
        </p:nvSpPr>
        <p:spPr>
          <a:xfrm>
            <a:off x="4979624" y="1701858"/>
            <a:ext cx="6830458" cy="4154984"/>
          </a:xfrm>
          <a:prstGeom prst="rect">
            <a:avLst/>
          </a:prstGeom>
          <a:noFill/>
        </p:spPr>
        <p:txBody>
          <a:bodyPr wrap="square">
            <a:spAutoFit/>
          </a:bodyPr>
          <a:lstStyle/>
          <a:p>
            <a:r>
              <a:rPr lang="en-US" sz="2400" dirty="0"/>
              <a:t>The bitter lesson is based on the historical observations that </a:t>
            </a:r>
          </a:p>
          <a:p>
            <a:pPr marL="514350" indent="-514350">
              <a:buAutoNum type="arabicParenR"/>
            </a:pPr>
            <a:r>
              <a:rPr lang="en-US" sz="2400" dirty="0"/>
              <a:t>AI researchers have often tried to build knowledge into their agents, </a:t>
            </a:r>
          </a:p>
          <a:p>
            <a:pPr marL="514350" indent="-514350">
              <a:buAutoNum type="arabicParenR"/>
            </a:pPr>
            <a:r>
              <a:rPr lang="en-US" sz="2400" dirty="0"/>
              <a:t>this always helps in the short term, and is personally satisfying to the researcher, but </a:t>
            </a:r>
          </a:p>
          <a:p>
            <a:pPr marL="514350" indent="-514350">
              <a:buAutoNum type="arabicParenR"/>
            </a:pPr>
            <a:r>
              <a:rPr lang="en-US" sz="2400" dirty="0"/>
              <a:t>in the long run it plateaus and even inhibits further progress, and </a:t>
            </a:r>
          </a:p>
          <a:p>
            <a:pPr marL="514350" indent="-514350">
              <a:buAutoNum type="arabicParenR"/>
            </a:pPr>
            <a:r>
              <a:rPr lang="en-US" sz="2400" dirty="0"/>
              <a:t>breakthrough progress eventually arrives by an opposing approach based on scaling computation by </a:t>
            </a:r>
            <a:r>
              <a:rPr lang="en-US" sz="2400" dirty="0">
                <a:solidFill>
                  <a:schemeClr val="accent2"/>
                </a:solidFill>
              </a:rPr>
              <a:t>search and learning</a:t>
            </a:r>
            <a:r>
              <a:rPr lang="en-US" sz="2400" dirty="0"/>
              <a:t>.</a:t>
            </a:r>
          </a:p>
        </p:txBody>
      </p:sp>
      <p:sp>
        <p:nvSpPr>
          <p:cNvPr id="9" name="TextBox 8">
            <a:extLst>
              <a:ext uri="{FF2B5EF4-FFF2-40B4-BE49-F238E27FC236}">
                <a16:creationId xmlns:a16="http://schemas.microsoft.com/office/drawing/2014/main" id="{9C20CE2D-9A99-ECA9-F5D1-8B49B81259B5}"/>
              </a:ext>
            </a:extLst>
          </p:cNvPr>
          <p:cNvSpPr txBox="1"/>
          <p:nvPr/>
        </p:nvSpPr>
        <p:spPr>
          <a:xfrm>
            <a:off x="473729" y="6243406"/>
            <a:ext cx="6433850" cy="523220"/>
          </a:xfrm>
          <a:prstGeom prst="rect">
            <a:avLst/>
          </a:prstGeom>
          <a:noFill/>
        </p:spPr>
        <p:txBody>
          <a:bodyPr wrap="square">
            <a:spAutoFit/>
          </a:bodyPr>
          <a:lstStyle/>
          <a:p>
            <a:r>
              <a:rPr lang="en-US" sz="1400" dirty="0"/>
              <a:t>[Sutton, 2019] Sutton, R. (2019)</a:t>
            </a:r>
          </a:p>
          <a:p>
            <a:r>
              <a:rPr lang="en-US" sz="1400" dirty="0"/>
              <a:t>Slide Inspired by: Sasha Rush – o1 tutorial</a:t>
            </a:r>
          </a:p>
        </p:txBody>
      </p:sp>
      <p:sp>
        <p:nvSpPr>
          <p:cNvPr id="10" name="TextBox 9">
            <a:extLst>
              <a:ext uri="{FF2B5EF4-FFF2-40B4-BE49-F238E27FC236}">
                <a16:creationId xmlns:a16="http://schemas.microsoft.com/office/drawing/2014/main" id="{A0780F1C-0F9A-FAC8-0F09-59B2E3F07577}"/>
              </a:ext>
            </a:extLst>
          </p:cNvPr>
          <p:cNvSpPr txBox="1"/>
          <p:nvPr/>
        </p:nvSpPr>
        <p:spPr>
          <a:xfrm>
            <a:off x="6096000" y="6071972"/>
            <a:ext cx="3774175" cy="523220"/>
          </a:xfrm>
          <a:prstGeom prst="rect">
            <a:avLst/>
          </a:prstGeom>
          <a:noFill/>
        </p:spPr>
        <p:txBody>
          <a:bodyPr wrap="none" rtlCol="0">
            <a:spAutoFit/>
          </a:bodyPr>
          <a:lstStyle/>
          <a:p>
            <a:r>
              <a:rPr lang="en-US" sz="2800" dirty="0">
                <a:solidFill>
                  <a:schemeClr val="accent6">
                    <a:lumMod val="75000"/>
                  </a:schemeClr>
                </a:solidFill>
              </a:rPr>
              <a:t>I couldn’t agree more </a:t>
            </a:r>
            <a:r>
              <a:rPr lang="en-US" sz="2800" dirty="0">
                <a:solidFill>
                  <a:schemeClr val="accent6">
                    <a:lumMod val="75000"/>
                  </a:schemeClr>
                </a:solidFill>
                <a:sym typeface="Wingdings" pitchFamily="2" charset="2"/>
              </a:rPr>
              <a:t> </a:t>
            </a:r>
            <a:endParaRPr lang="en-US" sz="2800" dirty="0">
              <a:solidFill>
                <a:schemeClr val="accent6">
                  <a:lumMod val="75000"/>
                </a:schemeClr>
              </a:solidFill>
            </a:endParaRPr>
          </a:p>
        </p:txBody>
      </p:sp>
    </p:spTree>
    <p:extLst>
      <p:ext uri="{BB962C8B-B14F-4D97-AF65-F5344CB8AC3E}">
        <p14:creationId xmlns:p14="http://schemas.microsoft.com/office/powerpoint/2010/main" val="16270335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0D45D04C-E42C-D08F-F10B-95FCC6EFB531}"/>
              </a:ext>
            </a:extLst>
          </p:cNvPr>
          <p:cNvSpPr/>
          <p:nvPr/>
        </p:nvSpPr>
        <p:spPr>
          <a:xfrm>
            <a:off x="5427617" y="4315522"/>
            <a:ext cx="6307727" cy="1820929"/>
          </a:xfrm>
          <a:prstGeom prst="roundRect">
            <a:avLst>
              <a:gd name="adj" fmla="val 830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77E78B90-1C46-EA6F-8B6C-39EA212637E2}"/>
              </a:ext>
            </a:extLst>
          </p:cNvPr>
          <p:cNvSpPr>
            <a:spLocks noGrp="1"/>
          </p:cNvSpPr>
          <p:nvPr>
            <p:ph sz="half" idx="1"/>
          </p:nvPr>
        </p:nvSpPr>
        <p:spPr>
          <a:xfrm>
            <a:off x="456655" y="1728000"/>
            <a:ext cx="3984715" cy="4394894"/>
          </a:xfrm>
        </p:spPr>
        <p:txBody>
          <a:bodyPr>
            <a:normAutofit/>
          </a:bodyPr>
          <a:lstStyle/>
          <a:p>
            <a:r>
              <a:rPr lang="en-US" dirty="0">
                <a:solidFill>
                  <a:schemeClr val="tx1"/>
                </a:solidFill>
              </a:rPr>
              <a:t>LLMs that can critique their own decisions and improve output</a:t>
            </a:r>
          </a:p>
          <a:p>
            <a:r>
              <a:rPr lang="en-US" dirty="0">
                <a:solidFill>
                  <a:schemeClr val="tx1"/>
                </a:solidFill>
              </a:rPr>
              <a:t>SWE agents have shown an incredible progress</a:t>
            </a:r>
          </a:p>
          <a:p>
            <a:r>
              <a:rPr lang="en-US" dirty="0">
                <a:solidFill>
                  <a:schemeClr val="tx1"/>
                </a:solidFill>
              </a:rPr>
              <a:t>Intermediate steps can be kept hidden from the user or shared for full explainability</a:t>
            </a:r>
          </a:p>
        </p:txBody>
      </p:sp>
      <p:sp>
        <p:nvSpPr>
          <p:cNvPr id="4" name="Title 3">
            <a:extLst>
              <a:ext uri="{FF2B5EF4-FFF2-40B4-BE49-F238E27FC236}">
                <a16:creationId xmlns:a16="http://schemas.microsoft.com/office/drawing/2014/main" id="{6FA0483B-4A64-9CC9-B9E2-3944C21D57B1}"/>
              </a:ext>
            </a:extLst>
          </p:cNvPr>
          <p:cNvSpPr>
            <a:spLocks noGrp="1"/>
          </p:cNvSpPr>
          <p:nvPr>
            <p:ph type="title"/>
          </p:nvPr>
        </p:nvSpPr>
        <p:spPr/>
        <p:txBody>
          <a:bodyPr vert="horz" lIns="91440" tIns="45720" rIns="91440" bIns="45720" rtlCol="0" anchor="ctr">
            <a:normAutofit/>
          </a:bodyPr>
          <a:lstStyle/>
          <a:p>
            <a:pPr algn="l"/>
            <a:r>
              <a:rPr lang="en-US" sz="4000" dirty="0">
                <a:solidFill>
                  <a:srgbClr val="0070C0"/>
                </a:solidFill>
              </a:rPr>
              <a:t>Agents</a:t>
            </a:r>
          </a:p>
        </p:txBody>
      </p:sp>
      <p:pic>
        <p:nvPicPr>
          <p:cNvPr id="1026" name="Picture 2">
            <a:extLst>
              <a:ext uri="{FF2B5EF4-FFF2-40B4-BE49-F238E27FC236}">
                <a16:creationId xmlns:a16="http://schemas.microsoft.com/office/drawing/2014/main" id="{5F95E3C8-E716-7560-930E-4AE9170164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5115" y="877510"/>
            <a:ext cx="7406885" cy="298879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C60EE0D-22BC-CD3F-8391-CC1829771788}"/>
              </a:ext>
            </a:extLst>
          </p:cNvPr>
          <p:cNvSpPr txBox="1"/>
          <p:nvPr/>
        </p:nvSpPr>
        <p:spPr>
          <a:xfrm>
            <a:off x="456655" y="6304801"/>
            <a:ext cx="6096000" cy="461665"/>
          </a:xfrm>
          <a:prstGeom prst="rect">
            <a:avLst/>
          </a:prstGeom>
          <a:noFill/>
        </p:spPr>
        <p:txBody>
          <a:bodyPr wrap="square">
            <a:spAutoFit/>
          </a:bodyPr>
          <a:lstStyle/>
          <a:p>
            <a:r>
              <a:rPr lang="en-US" sz="1200" dirty="0">
                <a:solidFill>
                  <a:schemeClr val="bg1">
                    <a:lumMod val="75000"/>
                  </a:schemeClr>
                </a:solidFill>
              </a:rPr>
              <a:t>https://one-</a:t>
            </a:r>
            <a:r>
              <a:rPr lang="en-US" sz="1200" dirty="0" err="1">
                <a:solidFill>
                  <a:schemeClr val="bg1">
                    <a:lumMod val="75000"/>
                  </a:schemeClr>
                </a:solidFill>
              </a:rPr>
              <a:t>piece.medium.com</a:t>
            </a:r>
            <a:r>
              <a:rPr lang="en-US" sz="1200" dirty="0">
                <a:solidFill>
                  <a:schemeClr val="bg1">
                    <a:lumMod val="75000"/>
                  </a:schemeClr>
                </a:solidFill>
              </a:rPr>
              <a:t>/llm-agents-revolution-unleashing-unprecedented-performance-with-the-agent-reflection-workflow-eb057305008a</a:t>
            </a:r>
          </a:p>
        </p:txBody>
      </p:sp>
      <p:sp>
        <p:nvSpPr>
          <p:cNvPr id="9" name="Content Placeholder 1">
            <a:extLst>
              <a:ext uri="{FF2B5EF4-FFF2-40B4-BE49-F238E27FC236}">
                <a16:creationId xmlns:a16="http://schemas.microsoft.com/office/drawing/2014/main" id="{EC32F894-34F0-AB87-611A-D72329106B22}"/>
              </a:ext>
            </a:extLst>
          </p:cNvPr>
          <p:cNvSpPr txBox="1">
            <a:spLocks/>
          </p:cNvSpPr>
          <p:nvPr/>
        </p:nvSpPr>
        <p:spPr>
          <a:xfrm>
            <a:off x="5821531" y="4442955"/>
            <a:ext cx="5519897" cy="1670319"/>
          </a:xfrm>
          <a:prstGeom prst="rect">
            <a:avLst/>
          </a:prstGeom>
        </p:spPr>
        <p:txBody>
          <a:bodyPr vert="horz" lIns="91440" tIns="45720" rIns="91440" bIns="45720" rtlCol="0">
            <a:normAutofit/>
          </a:bodyPr>
          <a:lstStyle>
            <a:lvl1pPr marL="228589" indent="-228589" algn="l" defTabSz="914400" rtl="0" eaLnBrk="1" latinLnBrk="0" hangingPunct="1">
              <a:lnSpc>
                <a:spcPct val="100000"/>
              </a:lnSpc>
              <a:spcBef>
                <a:spcPts val="900"/>
              </a:spcBef>
              <a:buFont typeface="Wingdings" pitchFamily="2" charset="2"/>
              <a:buChar char="§"/>
              <a:defRPr sz="2400" kern="1200" baseline="0">
                <a:solidFill>
                  <a:schemeClr val="tx2"/>
                </a:solidFill>
                <a:latin typeface="+mn-lt"/>
                <a:ea typeface="+mn-ea"/>
                <a:cs typeface="+mn-cs"/>
              </a:defRPr>
            </a:lvl1pPr>
            <a:lvl2pPr marL="457178" indent="-228589" algn="l" defTabSz="914400" rtl="0" eaLnBrk="1" latinLnBrk="0" hangingPunct="1">
              <a:lnSpc>
                <a:spcPct val="100000"/>
              </a:lnSpc>
              <a:spcBef>
                <a:spcPts val="0"/>
              </a:spcBef>
              <a:buFont typeface="Arial" panose="020B0604020202020204" pitchFamily="34" charset="0"/>
              <a:buChar char="•"/>
              <a:defRPr sz="2200" kern="1200" baseline="0">
                <a:solidFill>
                  <a:schemeClr val="tx2"/>
                </a:solidFill>
                <a:latin typeface="+mn-lt"/>
                <a:ea typeface="+mn-ea"/>
                <a:cs typeface="+mn-cs"/>
              </a:defRPr>
            </a:lvl2pPr>
            <a:lvl3pPr marL="685766" indent="-228589" algn="l" defTabSz="914400" rtl="0" eaLnBrk="1" latinLnBrk="0" hangingPunct="1">
              <a:lnSpc>
                <a:spcPct val="100000"/>
              </a:lnSpc>
              <a:spcBef>
                <a:spcPts val="0"/>
              </a:spcBef>
              <a:buFont typeface="Wingdings" pitchFamily="2" charset="2"/>
              <a:buChar char="§"/>
              <a:defRPr sz="2000" kern="1200" baseline="0">
                <a:solidFill>
                  <a:schemeClr val="tx2"/>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US" sz="2800" dirty="0">
                <a:solidFill>
                  <a:schemeClr val="tx2">
                    <a:lumMod val="75000"/>
                  </a:schemeClr>
                </a:solidFill>
              </a:rPr>
              <a:t>A good agent excels in:</a:t>
            </a:r>
          </a:p>
          <a:p>
            <a:pPr marL="407988" indent="-287338">
              <a:spcBef>
                <a:spcPts val="600"/>
              </a:spcBef>
              <a:buFont typeface="System Font Regular"/>
              <a:buChar char="-"/>
            </a:pPr>
            <a:r>
              <a:rPr lang="en-US" sz="2800" dirty="0">
                <a:solidFill>
                  <a:schemeClr val="tx2">
                    <a:lumMod val="75000"/>
                  </a:schemeClr>
                </a:solidFill>
              </a:rPr>
              <a:t>Reasoning/Planning</a:t>
            </a:r>
          </a:p>
          <a:p>
            <a:pPr marL="407988" indent="-287338">
              <a:spcBef>
                <a:spcPts val="600"/>
              </a:spcBef>
              <a:buFont typeface="System Font Regular"/>
              <a:buChar char="-"/>
            </a:pPr>
            <a:r>
              <a:rPr lang="en-US" sz="2800" dirty="0">
                <a:solidFill>
                  <a:schemeClr val="tx2">
                    <a:lumMod val="75000"/>
                  </a:schemeClr>
                </a:solidFill>
              </a:rPr>
              <a:t>Tool use </a:t>
            </a:r>
          </a:p>
        </p:txBody>
      </p:sp>
    </p:spTree>
    <p:extLst>
      <p:ext uri="{BB962C8B-B14F-4D97-AF65-F5344CB8AC3E}">
        <p14:creationId xmlns:p14="http://schemas.microsoft.com/office/powerpoint/2010/main" val="3115426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C41A60-4E28-C4C1-448A-D509B50855F2}"/>
              </a:ext>
            </a:extLst>
          </p:cNvPr>
          <p:cNvSpPr>
            <a:spLocks noGrp="1"/>
          </p:cNvSpPr>
          <p:nvPr>
            <p:ph type="title"/>
          </p:nvPr>
        </p:nvSpPr>
        <p:spPr>
          <a:xfrm>
            <a:off x="679621" y="1103491"/>
            <a:ext cx="3842951" cy="4651018"/>
          </a:xfrm>
        </p:spPr>
        <p:txBody>
          <a:bodyPr>
            <a:normAutofit/>
          </a:bodyPr>
          <a:lstStyle/>
          <a:p>
            <a:pPr algn="l"/>
            <a:r>
              <a:rPr lang="en-US" sz="5400" b="0" dirty="0">
                <a:solidFill>
                  <a:schemeClr val="tx2"/>
                </a:solidFill>
                <a:latin typeface="IBM Plex Sans" panose="020B0503050203000203" pitchFamily="34" charset="0"/>
              </a:rPr>
              <a:t>Improving LLMs on reasoning by teaching it to call Tools</a:t>
            </a:r>
          </a:p>
        </p:txBody>
      </p:sp>
      <p:pic>
        <p:nvPicPr>
          <p:cNvPr id="10" name="Picture 9">
            <a:extLst>
              <a:ext uri="{FF2B5EF4-FFF2-40B4-BE49-F238E27FC236}">
                <a16:creationId xmlns:a16="http://schemas.microsoft.com/office/drawing/2014/main" id="{513BC453-BF00-F1D1-DDCB-2FB88DA1B73C}"/>
              </a:ext>
            </a:extLst>
          </p:cNvPr>
          <p:cNvPicPr>
            <a:picLocks noChangeAspect="1"/>
          </p:cNvPicPr>
          <p:nvPr/>
        </p:nvPicPr>
        <p:blipFill>
          <a:blip r:embed="rId2"/>
          <a:stretch>
            <a:fillRect/>
          </a:stretch>
        </p:blipFill>
        <p:spPr>
          <a:xfrm>
            <a:off x="5172651" y="1833677"/>
            <a:ext cx="6837773" cy="3610957"/>
          </a:xfrm>
          <a:prstGeom prst="rect">
            <a:avLst/>
          </a:prstGeom>
        </p:spPr>
      </p:pic>
      <p:sp>
        <p:nvSpPr>
          <p:cNvPr id="11" name="TextBox 10">
            <a:extLst>
              <a:ext uri="{FF2B5EF4-FFF2-40B4-BE49-F238E27FC236}">
                <a16:creationId xmlns:a16="http://schemas.microsoft.com/office/drawing/2014/main" id="{E86EB68B-DCFC-D22A-9240-46525150B0F8}"/>
              </a:ext>
            </a:extLst>
          </p:cNvPr>
          <p:cNvSpPr txBox="1"/>
          <p:nvPr/>
        </p:nvSpPr>
        <p:spPr>
          <a:xfrm>
            <a:off x="6717424" y="6604084"/>
            <a:ext cx="5474576" cy="253916"/>
          </a:xfrm>
          <a:prstGeom prst="rect">
            <a:avLst/>
          </a:prstGeom>
          <a:noFill/>
        </p:spPr>
        <p:txBody>
          <a:bodyPr wrap="none" rtlCol="0">
            <a:spAutoFit/>
          </a:bodyPr>
          <a:lstStyle/>
          <a:p>
            <a:pPr defTabSz="914621"/>
            <a:r>
              <a:rPr lang="en-US" sz="1050" dirty="0">
                <a:solidFill>
                  <a:schemeClr val="bg1">
                    <a:lumMod val="75000"/>
                  </a:schemeClr>
                </a:solidFill>
                <a:latin typeface="Calibri" panose="020F0502020204030204" pitchFamily="34" charset="0"/>
              </a:rPr>
              <a:t>Qin, </a:t>
            </a:r>
            <a:r>
              <a:rPr lang="en-US" sz="1050" dirty="0" err="1">
                <a:solidFill>
                  <a:schemeClr val="bg1">
                    <a:lumMod val="75000"/>
                  </a:schemeClr>
                </a:solidFill>
                <a:latin typeface="Calibri" panose="020F0502020204030204" pitchFamily="34" charset="0"/>
              </a:rPr>
              <a:t>Yujia</a:t>
            </a:r>
            <a:r>
              <a:rPr lang="en-US" sz="1050" dirty="0">
                <a:solidFill>
                  <a:schemeClr val="bg1">
                    <a:lumMod val="75000"/>
                  </a:schemeClr>
                </a:solidFill>
                <a:latin typeface="Calibri" panose="020F0502020204030204" pitchFamily="34" charset="0"/>
              </a:rPr>
              <a:t>, et al. "Tool Learning with Foundation Models." </a:t>
            </a:r>
            <a:r>
              <a:rPr lang="en-US" sz="1050" dirty="0" err="1">
                <a:solidFill>
                  <a:schemeClr val="bg1">
                    <a:lumMod val="75000"/>
                  </a:schemeClr>
                </a:solidFill>
                <a:latin typeface="Calibri" panose="020F0502020204030204" pitchFamily="34" charset="0"/>
              </a:rPr>
              <a:t>arXiv</a:t>
            </a:r>
            <a:r>
              <a:rPr lang="en-US" sz="1050" dirty="0">
                <a:solidFill>
                  <a:schemeClr val="bg1">
                    <a:lumMod val="75000"/>
                  </a:schemeClr>
                </a:solidFill>
                <a:latin typeface="Calibri" panose="020F0502020204030204" pitchFamily="34" charset="0"/>
              </a:rPr>
              <a:t> preprint arXiv:2304.08354 (2023)</a:t>
            </a:r>
            <a:endParaRPr lang="en-US" sz="1050" dirty="0">
              <a:solidFill>
                <a:schemeClr val="bg1">
                  <a:lumMod val="75000"/>
                </a:schemeClr>
              </a:solidFill>
              <a:latin typeface="IBM Plex Sans Regular"/>
            </a:endParaRPr>
          </a:p>
        </p:txBody>
      </p:sp>
    </p:spTree>
    <p:extLst>
      <p:ext uri="{BB962C8B-B14F-4D97-AF65-F5344CB8AC3E}">
        <p14:creationId xmlns:p14="http://schemas.microsoft.com/office/powerpoint/2010/main" val="27433484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17FFB63-5653-9E0F-1100-0B99481CE68B}"/>
              </a:ext>
            </a:extLst>
          </p:cNvPr>
          <p:cNvSpPr>
            <a:spLocks noGrp="1"/>
          </p:cNvSpPr>
          <p:nvPr>
            <p:ph type="sldNum" sz="quarter" idx="12"/>
          </p:nvPr>
        </p:nvSpPr>
        <p:spPr/>
        <p:txBody>
          <a:bodyPr/>
          <a:lstStyle/>
          <a:p>
            <a:fld id="{59395FB3-9C97-154F-86B2-7E381B951268}" type="slidenum">
              <a:rPr lang="en-US" smtClean="0"/>
              <a:pPr/>
              <a:t>28</a:t>
            </a:fld>
            <a:endParaRPr lang="en-US" dirty="0"/>
          </a:p>
        </p:txBody>
      </p:sp>
      <p:pic>
        <p:nvPicPr>
          <p:cNvPr id="1026" name="Picture 2">
            <a:extLst>
              <a:ext uri="{FF2B5EF4-FFF2-40B4-BE49-F238E27FC236}">
                <a16:creationId xmlns:a16="http://schemas.microsoft.com/office/drawing/2014/main" id="{FDF0CB6E-29D0-1CBD-7CBE-5B2496D2EE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303" y="362679"/>
            <a:ext cx="5014525" cy="252815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3ED23F1-A2F1-298C-6DDA-98C7154D2914}"/>
              </a:ext>
            </a:extLst>
          </p:cNvPr>
          <p:cNvSpPr txBox="1"/>
          <p:nvPr/>
        </p:nvSpPr>
        <p:spPr>
          <a:xfrm>
            <a:off x="126298" y="6492156"/>
            <a:ext cx="4792695" cy="507831"/>
          </a:xfrm>
          <a:prstGeom prst="rect">
            <a:avLst/>
          </a:prstGeom>
          <a:noFill/>
        </p:spPr>
        <p:txBody>
          <a:bodyPr wrap="square" rtlCol="0">
            <a:spAutoFit/>
          </a:bodyPr>
          <a:lstStyle/>
          <a:p>
            <a:pPr defTabSz="914621"/>
            <a:r>
              <a:rPr lang="en-US" sz="900" dirty="0">
                <a:solidFill>
                  <a:schemeClr val="bg1">
                    <a:lumMod val="75000"/>
                  </a:schemeClr>
                </a:solidFill>
                <a:latin typeface="IBM Plex Sans Regular"/>
                <a:hlinkClick r:id="rId4">
                  <a:extLst>
                    <a:ext uri="{A12FA001-AC4F-418D-AE19-62706E023703}">
                      <ahyp:hlinkClr xmlns:ahyp="http://schemas.microsoft.com/office/drawing/2018/hyperlinkcolor" val="tx"/>
                    </a:ext>
                  </a:extLst>
                </a:hlinkClick>
              </a:rPr>
              <a:t>https://gradientflow.substack.com/p/expanding-ai-horizons-the-rise-of</a:t>
            </a:r>
            <a:endParaRPr lang="en-US" sz="900" dirty="0">
              <a:solidFill>
                <a:schemeClr val="bg1">
                  <a:lumMod val="75000"/>
                </a:schemeClr>
              </a:solidFill>
              <a:latin typeface="IBM Plex Sans Regular"/>
            </a:endParaRPr>
          </a:p>
          <a:p>
            <a:pPr defTabSz="914621"/>
            <a:r>
              <a:rPr lang="en-US" sz="900" dirty="0">
                <a:solidFill>
                  <a:schemeClr val="bg1">
                    <a:lumMod val="75000"/>
                  </a:schemeClr>
                </a:solidFill>
                <a:latin typeface="IBM Plex Sans Regular"/>
                <a:hlinkClick r:id="rId5">
                  <a:extLst>
                    <a:ext uri="{A12FA001-AC4F-418D-AE19-62706E023703}">
                      <ahyp:hlinkClr xmlns:ahyp="http://schemas.microsoft.com/office/drawing/2018/hyperlinkcolor" val="tx"/>
                    </a:ext>
                  </a:extLst>
                </a:hlinkClick>
              </a:rPr>
              <a:t>https://blog.langchain.dev/benchmarking-agent-tool-use/</a:t>
            </a:r>
            <a:endParaRPr lang="en-US" sz="900" dirty="0">
              <a:solidFill>
                <a:schemeClr val="bg1">
                  <a:lumMod val="75000"/>
                </a:schemeClr>
              </a:solidFill>
              <a:latin typeface="IBM Plex Sans Regular"/>
            </a:endParaRPr>
          </a:p>
          <a:p>
            <a:pPr defTabSz="914621"/>
            <a:endParaRPr lang="en-US" sz="900" dirty="0">
              <a:solidFill>
                <a:schemeClr val="bg1">
                  <a:lumMod val="75000"/>
                </a:schemeClr>
              </a:solidFill>
              <a:latin typeface="IBM Plex Sans Regular"/>
            </a:endParaRPr>
          </a:p>
        </p:txBody>
      </p:sp>
      <p:pic>
        <p:nvPicPr>
          <p:cNvPr id="2" name="Picture 2">
            <a:extLst>
              <a:ext uri="{FF2B5EF4-FFF2-40B4-BE49-F238E27FC236}">
                <a16:creationId xmlns:a16="http://schemas.microsoft.com/office/drawing/2014/main" id="{F6DD1E08-76D2-BF09-FA67-39CCB00BD6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609" y="3099817"/>
            <a:ext cx="5172219" cy="318335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5" name="Table 24">
            <a:extLst>
              <a:ext uri="{FF2B5EF4-FFF2-40B4-BE49-F238E27FC236}">
                <a16:creationId xmlns:a16="http://schemas.microsoft.com/office/drawing/2014/main" id="{66744836-B995-F6CC-56E9-97CCF2503587}"/>
              </a:ext>
            </a:extLst>
          </p:cNvPr>
          <p:cNvGraphicFramePr>
            <a:graphicFrameLocks noGrp="1"/>
          </p:cNvGraphicFramePr>
          <p:nvPr>
            <p:extLst>
              <p:ext uri="{D42A27DB-BD31-4B8C-83A1-F6EECF244321}">
                <p14:modId xmlns:p14="http://schemas.microsoft.com/office/powerpoint/2010/main" val="465978456"/>
              </p:ext>
            </p:extLst>
          </p:nvPr>
        </p:nvGraphicFramePr>
        <p:xfrm>
          <a:off x="6603118" y="1280160"/>
          <a:ext cx="5066273" cy="4297680"/>
        </p:xfrm>
        <a:graphic>
          <a:graphicData uri="http://schemas.openxmlformats.org/drawingml/2006/table">
            <a:tbl>
              <a:tblPr firstRow="1" bandRow="1">
                <a:tableStyleId>{F5AB1C69-6EDB-4FF4-983F-18BD219EF322}</a:tableStyleId>
              </a:tblPr>
              <a:tblGrid>
                <a:gridCol w="1908597">
                  <a:extLst>
                    <a:ext uri="{9D8B030D-6E8A-4147-A177-3AD203B41FA5}">
                      <a16:colId xmlns:a16="http://schemas.microsoft.com/office/drawing/2014/main" val="20000"/>
                    </a:ext>
                  </a:extLst>
                </a:gridCol>
                <a:gridCol w="3157676">
                  <a:extLst>
                    <a:ext uri="{9D8B030D-6E8A-4147-A177-3AD203B41FA5}">
                      <a16:colId xmlns:a16="http://schemas.microsoft.com/office/drawing/2014/main" val="20001"/>
                    </a:ext>
                  </a:extLst>
                </a:gridCol>
              </a:tblGrid>
              <a:tr h="391885">
                <a:tc>
                  <a:txBody>
                    <a:bodyPr/>
                    <a:lstStyle/>
                    <a:p>
                      <a:r>
                        <a:rPr sz="2400" dirty="0"/>
                        <a:t>Feature</a:t>
                      </a:r>
                    </a:p>
                  </a:txBody>
                  <a:tcPr/>
                </a:tc>
                <a:tc>
                  <a:txBody>
                    <a:bodyPr/>
                    <a:lstStyle/>
                    <a:p>
                      <a:r>
                        <a:rPr sz="2400"/>
                        <a:t>Description</a:t>
                      </a:r>
                    </a:p>
                  </a:txBody>
                  <a:tcPr/>
                </a:tc>
                <a:extLst>
                  <a:ext uri="{0D108BD9-81ED-4DB2-BD59-A6C34878D82A}">
                    <a16:rowId xmlns:a16="http://schemas.microsoft.com/office/drawing/2014/main" val="10000"/>
                  </a:ext>
                </a:extLst>
              </a:tr>
              <a:tr h="391885">
                <a:tc>
                  <a:txBody>
                    <a:bodyPr/>
                    <a:lstStyle/>
                    <a:p>
                      <a:r>
                        <a:rPr sz="2400" dirty="0"/>
                        <a:t>API Detection</a:t>
                      </a:r>
                    </a:p>
                  </a:txBody>
                  <a:tcPr/>
                </a:tc>
                <a:tc>
                  <a:txBody>
                    <a:bodyPr/>
                    <a:lstStyle/>
                    <a:p>
                      <a:r>
                        <a:rPr sz="2400"/>
                        <a:t>Function to call</a:t>
                      </a:r>
                    </a:p>
                  </a:txBody>
                  <a:tcPr/>
                </a:tc>
                <a:extLst>
                  <a:ext uri="{0D108BD9-81ED-4DB2-BD59-A6C34878D82A}">
                    <a16:rowId xmlns:a16="http://schemas.microsoft.com/office/drawing/2014/main" val="10001"/>
                  </a:ext>
                </a:extLst>
              </a:tr>
              <a:tr h="391885">
                <a:tc>
                  <a:txBody>
                    <a:bodyPr/>
                    <a:lstStyle/>
                    <a:p>
                      <a:r>
                        <a:rPr sz="2400" dirty="0"/>
                        <a:t>Slot Filling</a:t>
                      </a:r>
                    </a:p>
                  </a:txBody>
                  <a:tcPr/>
                </a:tc>
                <a:tc>
                  <a:txBody>
                    <a:bodyPr/>
                    <a:lstStyle/>
                    <a:p>
                      <a:r>
                        <a:rPr sz="2400"/>
                        <a:t>Parameters to pass</a:t>
                      </a:r>
                    </a:p>
                  </a:txBody>
                  <a:tcPr/>
                </a:tc>
                <a:extLst>
                  <a:ext uri="{0D108BD9-81ED-4DB2-BD59-A6C34878D82A}">
                    <a16:rowId xmlns:a16="http://schemas.microsoft.com/office/drawing/2014/main" val="10002"/>
                  </a:ext>
                </a:extLst>
              </a:tr>
              <a:tr h="391885">
                <a:tc>
                  <a:txBody>
                    <a:bodyPr/>
                    <a:lstStyle/>
                    <a:p>
                      <a:r>
                        <a:rPr sz="2400" dirty="0"/>
                        <a:t>Sequencing</a:t>
                      </a:r>
                    </a:p>
                  </a:txBody>
                  <a:tcPr/>
                </a:tc>
                <a:tc>
                  <a:txBody>
                    <a:bodyPr/>
                    <a:lstStyle/>
                    <a:p>
                      <a:r>
                        <a:rPr sz="2400"/>
                        <a:t>Order of calls</a:t>
                      </a:r>
                    </a:p>
                  </a:txBody>
                  <a:tcPr/>
                </a:tc>
                <a:extLst>
                  <a:ext uri="{0D108BD9-81ED-4DB2-BD59-A6C34878D82A}">
                    <a16:rowId xmlns:a16="http://schemas.microsoft.com/office/drawing/2014/main" val="10003"/>
                  </a:ext>
                </a:extLst>
              </a:tr>
              <a:tr h="391885">
                <a:tc>
                  <a:txBody>
                    <a:bodyPr/>
                    <a:lstStyle/>
                    <a:p>
                      <a:r>
                        <a:rPr sz="2400"/>
                        <a:t>Nesting</a:t>
                      </a:r>
                    </a:p>
                  </a:txBody>
                  <a:tcPr/>
                </a:tc>
                <a:tc>
                  <a:txBody>
                    <a:bodyPr/>
                    <a:lstStyle/>
                    <a:p>
                      <a:r>
                        <a:rPr sz="2400" dirty="0"/>
                        <a:t>Resolving interdependencies</a:t>
                      </a:r>
                    </a:p>
                  </a:txBody>
                  <a:tcPr/>
                </a:tc>
                <a:extLst>
                  <a:ext uri="{0D108BD9-81ED-4DB2-BD59-A6C34878D82A}">
                    <a16:rowId xmlns:a16="http://schemas.microsoft.com/office/drawing/2014/main" val="10004"/>
                  </a:ext>
                </a:extLst>
              </a:tr>
              <a:tr h="391885">
                <a:tc>
                  <a:txBody>
                    <a:bodyPr/>
                    <a:lstStyle/>
                    <a:p>
                      <a:r>
                        <a:rPr sz="2400"/>
                        <a:t>Next Best Action</a:t>
                      </a:r>
                    </a:p>
                  </a:txBody>
                  <a:tcPr/>
                </a:tc>
                <a:tc>
                  <a:txBody>
                    <a:bodyPr/>
                    <a:lstStyle/>
                    <a:p>
                      <a:r>
                        <a:rPr sz="2400" dirty="0"/>
                        <a:t>Diversity/Ambiguity</a:t>
                      </a:r>
                    </a:p>
                  </a:txBody>
                  <a:tcPr/>
                </a:tc>
                <a:extLst>
                  <a:ext uri="{0D108BD9-81ED-4DB2-BD59-A6C34878D82A}">
                    <a16:rowId xmlns:a16="http://schemas.microsoft.com/office/drawing/2014/main" val="10005"/>
                  </a:ext>
                </a:extLst>
              </a:tr>
              <a:tr h="391890">
                <a:tc>
                  <a:txBody>
                    <a:bodyPr/>
                    <a:lstStyle/>
                    <a:p>
                      <a:r>
                        <a:rPr sz="2400"/>
                        <a:t>Personalized Responses</a:t>
                      </a:r>
                    </a:p>
                  </a:txBody>
                  <a:tcPr/>
                </a:tc>
                <a:tc>
                  <a:txBody>
                    <a:bodyPr/>
                    <a:lstStyle/>
                    <a:p>
                      <a:r>
                        <a:rPr sz="2400" dirty="0"/>
                        <a:t>Retrieve and generate (RAG)</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3444824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3251A-720E-9B34-5787-9291BD6091C6}"/>
              </a:ext>
            </a:extLst>
          </p:cNvPr>
          <p:cNvSpPr>
            <a:spLocks noGrp="1"/>
          </p:cNvSpPr>
          <p:nvPr>
            <p:ph type="title"/>
          </p:nvPr>
        </p:nvSpPr>
        <p:spPr/>
        <p:txBody>
          <a:bodyPr>
            <a:noAutofit/>
          </a:bodyPr>
          <a:lstStyle/>
          <a:p>
            <a:r>
              <a:rPr lang="en-US" sz="3200" dirty="0"/>
              <a:t>Gorilla Function Calling Benchmark</a:t>
            </a:r>
          </a:p>
        </p:txBody>
      </p:sp>
      <p:sp>
        <p:nvSpPr>
          <p:cNvPr id="5" name="Slide Number Placeholder 4">
            <a:extLst>
              <a:ext uri="{FF2B5EF4-FFF2-40B4-BE49-F238E27FC236}">
                <a16:creationId xmlns:a16="http://schemas.microsoft.com/office/drawing/2014/main" id="{B690540F-A66D-DA47-95DF-50930527CF4E}"/>
              </a:ext>
            </a:extLst>
          </p:cNvPr>
          <p:cNvSpPr>
            <a:spLocks noGrp="1"/>
          </p:cNvSpPr>
          <p:nvPr>
            <p:ph type="sldNum" sz="quarter" idx="12"/>
          </p:nvPr>
        </p:nvSpPr>
        <p:spPr/>
        <p:txBody>
          <a:bodyPr/>
          <a:lstStyle/>
          <a:p>
            <a:fld id="{CAD4DF10-07CD-7345-80CD-5D7784E2E58F}" type="slidenum">
              <a:rPr lang="en-US" smtClean="0"/>
              <a:t>29</a:t>
            </a:fld>
            <a:endParaRPr lang="en-US" dirty="0"/>
          </a:p>
        </p:txBody>
      </p:sp>
      <p:pic>
        <p:nvPicPr>
          <p:cNvPr id="7" name="Picture 6">
            <a:extLst>
              <a:ext uri="{FF2B5EF4-FFF2-40B4-BE49-F238E27FC236}">
                <a16:creationId xmlns:a16="http://schemas.microsoft.com/office/drawing/2014/main" id="{ADB34F92-B149-EC39-C9D3-8EF01042AC3A}"/>
              </a:ext>
            </a:extLst>
          </p:cNvPr>
          <p:cNvPicPr>
            <a:picLocks noChangeAspect="1"/>
          </p:cNvPicPr>
          <p:nvPr/>
        </p:nvPicPr>
        <p:blipFill>
          <a:blip r:embed="rId3"/>
          <a:srcRect b="21181"/>
          <a:stretch/>
        </p:blipFill>
        <p:spPr>
          <a:xfrm>
            <a:off x="290550" y="1941989"/>
            <a:ext cx="6514627" cy="3041832"/>
          </a:xfrm>
          <a:prstGeom prst="rect">
            <a:avLst/>
          </a:prstGeom>
        </p:spPr>
      </p:pic>
      <p:sp>
        <p:nvSpPr>
          <p:cNvPr id="4" name="TextBox 3">
            <a:extLst>
              <a:ext uri="{FF2B5EF4-FFF2-40B4-BE49-F238E27FC236}">
                <a16:creationId xmlns:a16="http://schemas.microsoft.com/office/drawing/2014/main" id="{8B01A019-B66D-9B16-ABAF-03596C045C9D}"/>
              </a:ext>
            </a:extLst>
          </p:cNvPr>
          <p:cNvSpPr txBox="1"/>
          <p:nvPr/>
        </p:nvSpPr>
        <p:spPr>
          <a:xfrm>
            <a:off x="290550" y="5700693"/>
            <a:ext cx="9814560" cy="584775"/>
          </a:xfrm>
          <a:prstGeom prst="rect">
            <a:avLst/>
          </a:prstGeom>
          <a:noFill/>
        </p:spPr>
        <p:txBody>
          <a:bodyPr wrap="square">
            <a:spAutoFit/>
          </a:bodyPr>
          <a:lstStyle/>
          <a:p>
            <a:r>
              <a:rPr lang="en-US" sz="1600" dirty="0"/>
              <a:t>Abdelaziz, I., et al. (2024). </a:t>
            </a:r>
            <a:r>
              <a:rPr lang="en-US" sz="1600" i="1" dirty="0"/>
              <a:t>Granite-Function Calling Model: Introducing Function Calling Abilities via Multi-task Learning of Granular Tasks</a:t>
            </a:r>
            <a:r>
              <a:rPr lang="en-US" sz="1600" dirty="0"/>
              <a:t>. </a:t>
            </a:r>
            <a:r>
              <a:rPr lang="en-US" sz="1600" dirty="0" err="1"/>
              <a:t>arXiv</a:t>
            </a:r>
            <a:r>
              <a:rPr lang="en-US" sz="1600" dirty="0"/>
              <a:t>. </a:t>
            </a:r>
            <a:r>
              <a:rPr lang="en-US" sz="1600" dirty="0">
                <a:hlinkClick r:id="rId4"/>
              </a:rPr>
              <a:t>https://arxiv.org/abs/2407.00121</a:t>
            </a:r>
            <a:r>
              <a:rPr lang="en-US" sz="1600" dirty="0"/>
              <a:t>¯</a:t>
            </a:r>
          </a:p>
        </p:txBody>
      </p:sp>
      <p:pic>
        <p:nvPicPr>
          <p:cNvPr id="11" name="Picture 10" descr="A graph with colored dots and arrows&#10;&#10;Description automatically generated">
            <a:extLst>
              <a:ext uri="{FF2B5EF4-FFF2-40B4-BE49-F238E27FC236}">
                <a16:creationId xmlns:a16="http://schemas.microsoft.com/office/drawing/2014/main" id="{1A139505-89AB-B9CE-7A1E-3E3A4217D965}"/>
              </a:ext>
            </a:extLst>
          </p:cNvPr>
          <p:cNvPicPr>
            <a:picLocks noChangeAspect="1"/>
          </p:cNvPicPr>
          <p:nvPr/>
        </p:nvPicPr>
        <p:blipFill>
          <a:blip r:embed="rId5"/>
          <a:stretch>
            <a:fillRect/>
          </a:stretch>
        </p:blipFill>
        <p:spPr>
          <a:xfrm>
            <a:off x="6666011" y="1794303"/>
            <a:ext cx="5305737" cy="3041832"/>
          </a:xfrm>
          <a:prstGeom prst="rect">
            <a:avLst/>
          </a:prstGeom>
        </p:spPr>
      </p:pic>
      <p:sp>
        <p:nvSpPr>
          <p:cNvPr id="12" name="Rectangle 11">
            <a:extLst>
              <a:ext uri="{FF2B5EF4-FFF2-40B4-BE49-F238E27FC236}">
                <a16:creationId xmlns:a16="http://schemas.microsoft.com/office/drawing/2014/main" id="{AE8BB27E-F7FB-1470-3052-2AF5CFE04326}"/>
              </a:ext>
            </a:extLst>
          </p:cNvPr>
          <p:cNvSpPr/>
          <p:nvPr/>
        </p:nvSpPr>
        <p:spPr>
          <a:xfrm>
            <a:off x="6666011" y="4550569"/>
            <a:ext cx="627758" cy="2855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F1B7B30-5309-D4D2-9634-3C414C66D296}"/>
              </a:ext>
            </a:extLst>
          </p:cNvPr>
          <p:cNvSpPr/>
          <p:nvPr/>
        </p:nvSpPr>
        <p:spPr>
          <a:xfrm>
            <a:off x="331884" y="4493417"/>
            <a:ext cx="627758" cy="2855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6866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7C0752-C67C-E13C-773B-55B54494486C}"/>
              </a:ext>
            </a:extLst>
          </p:cNvPr>
          <p:cNvSpPr>
            <a:spLocks noGrp="1"/>
          </p:cNvSpPr>
          <p:nvPr>
            <p:ph type="ctrTitle"/>
          </p:nvPr>
        </p:nvSpPr>
        <p:spPr>
          <a:xfrm>
            <a:off x="609600" y="1122363"/>
            <a:ext cx="11582400" cy="1145824"/>
          </a:xfrm>
        </p:spPr>
        <p:txBody>
          <a:bodyPr>
            <a:normAutofit fontScale="90000"/>
          </a:bodyPr>
          <a:lstStyle/>
          <a:p>
            <a:pPr algn="l"/>
            <a:r>
              <a:rPr lang="en-US" dirty="0"/>
              <a:t>What LLMs are, and what they are not?</a:t>
            </a:r>
          </a:p>
        </p:txBody>
      </p:sp>
      <p:sp>
        <p:nvSpPr>
          <p:cNvPr id="8" name="TextBox 7">
            <a:extLst>
              <a:ext uri="{FF2B5EF4-FFF2-40B4-BE49-F238E27FC236}">
                <a16:creationId xmlns:a16="http://schemas.microsoft.com/office/drawing/2014/main" id="{61CD9E9C-D3A2-7DEE-0AB7-72D6DF38B20C}"/>
              </a:ext>
            </a:extLst>
          </p:cNvPr>
          <p:cNvSpPr txBox="1"/>
          <p:nvPr/>
        </p:nvSpPr>
        <p:spPr>
          <a:xfrm>
            <a:off x="660857" y="6232247"/>
            <a:ext cx="6098874" cy="523220"/>
          </a:xfrm>
          <a:prstGeom prst="rect">
            <a:avLst/>
          </a:prstGeom>
          <a:noFill/>
        </p:spPr>
        <p:txBody>
          <a:bodyPr wrap="square">
            <a:spAutoFit/>
          </a:bodyPr>
          <a:lstStyle/>
          <a:p>
            <a:r>
              <a:rPr lang="en-US" sz="1400" dirty="0">
                <a:solidFill>
                  <a:schemeClr val="bg1">
                    <a:lumMod val="50000"/>
                  </a:schemeClr>
                </a:solidFill>
              </a:rPr>
              <a:t>Published in 2017</a:t>
            </a:r>
          </a:p>
          <a:p>
            <a:r>
              <a:rPr lang="en-US" sz="1400" dirty="0">
                <a:solidFill>
                  <a:schemeClr val="bg1">
                    <a:lumMod val="50000"/>
                  </a:schemeClr>
                </a:solidFill>
              </a:rPr>
              <a:t>https://</a:t>
            </a:r>
            <a:r>
              <a:rPr lang="en-US" sz="1400" dirty="0" err="1">
                <a:solidFill>
                  <a:schemeClr val="bg1">
                    <a:lumMod val="50000"/>
                  </a:schemeClr>
                </a:solidFill>
              </a:rPr>
              <a:t>arxiv.org</a:t>
            </a:r>
            <a:r>
              <a:rPr lang="en-US" sz="1400" dirty="0">
                <a:solidFill>
                  <a:schemeClr val="bg1">
                    <a:lumMod val="50000"/>
                  </a:schemeClr>
                </a:solidFill>
              </a:rPr>
              <a:t>/abs/1706.03762</a:t>
            </a:r>
          </a:p>
        </p:txBody>
      </p:sp>
      <p:pic>
        <p:nvPicPr>
          <p:cNvPr id="10" name="Picture 9" descr="A close-up of a business card&#10;&#10;Description automatically generated">
            <a:extLst>
              <a:ext uri="{FF2B5EF4-FFF2-40B4-BE49-F238E27FC236}">
                <a16:creationId xmlns:a16="http://schemas.microsoft.com/office/drawing/2014/main" id="{FF8F0ED8-672D-DE25-6ADB-A37D22163852}"/>
              </a:ext>
            </a:extLst>
          </p:cNvPr>
          <p:cNvPicPr>
            <a:picLocks noChangeAspect="1"/>
          </p:cNvPicPr>
          <p:nvPr/>
        </p:nvPicPr>
        <p:blipFill>
          <a:blip r:embed="rId3"/>
          <a:stretch>
            <a:fillRect/>
          </a:stretch>
        </p:blipFill>
        <p:spPr>
          <a:xfrm>
            <a:off x="660857" y="2592078"/>
            <a:ext cx="5587543" cy="3429000"/>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4551150C-0471-8CDE-8564-0774C3B88C2B}"/>
              </a:ext>
            </a:extLst>
          </p:cNvPr>
          <p:cNvSpPr txBox="1"/>
          <p:nvPr/>
        </p:nvSpPr>
        <p:spPr>
          <a:xfrm>
            <a:off x="6400800" y="3899847"/>
            <a:ext cx="3949243"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chemeClr val="accent1">
                    <a:lumMod val="50000"/>
                  </a:schemeClr>
                </a:solidFill>
              </a:rPr>
              <a:t>Transformer Architecture</a:t>
            </a:r>
          </a:p>
        </p:txBody>
      </p:sp>
    </p:spTree>
    <p:extLst>
      <p:ext uri="{BB962C8B-B14F-4D97-AF65-F5344CB8AC3E}">
        <p14:creationId xmlns:p14="http://schemas.microsoft.com/office/powerpoint/2010/main" val="2063906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0D20C-0F7C-9063-7673-CAECF723F71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E8C6C21-19C6-A579-F056-B93A1891CE52}"/>
              </a:ext>
            </a:extLst>
          </p:cNvPr>
          <p:cNvSpPr>
            <a:spLocks noGrp="1"/>
          </p:cNvSpPr>
          <p:nvPr>
            <p:ph type="title"/>
          </p:nvPr>
        </p:nvSpPr>
        <p:spPr>
          <a:xfrm>
            <a:off x="625980" y="1886498"/>
            <a:ext cx="7877939" cy="2657481"/>
          </a:xfrm>
        </p:spPr>
        <p:txBody>
          <a:bodyPr>
            <a:normAutofit/>
          </a:bodyPr>
          <a:lstStyle/>
          <a:p>
            <a:pPr algn="l"/>
            <a:r>
              <a:rPr lang="en-US" sz="6000" b="0" dirty="0">
                <a:solidFill>
                  <a:schemeClr val="tx2"/>
                </a:solidFill>
                <a:latin typeface="IBM Plex Sans" panose="020B0503050203000203" pitchFamily="34" charset="0"/>
              </a:rPr>
              <a:t>Training vs. Inference Time Scaling</a:t>
            </a:r>
          </a:p>
        </p:txBody>
      </p:sp>
      <p:sp>
        <p:nvSpPr>
          <p:cNvPr id="10" name="TextBox 9">
            <a:extLst>
              <a:ext uri="{FF2B5EF4-FFF2-40B4-BE49-F238E27FC236}">
                <a16:creationId xmlns:a16="http://schemas.microsoft.com/office/drawing/2014/main" id="{168A4D3A-CF14-297D-A74A-D0D1256F463D}"/>
              </a:ext>
            </a:extLst>
          </p:cNvPr>
          <p:cNvSpPr txBox="1"/>
          <p:nvPr/>
        </p:nvSpPr>
        <p:spPr>
          <a:xfrm>
            <a:off x="534541" y="4053324"/>
            <a:ext cx="6133217" cy="707886"/>
          </a:xfrm>
          <a:prstGeom prst="rect">
            <a:avLst/>
          </a:prstGeom>
          <a:noFill/>
        </p:spPr>
        <p:txBody>
          <a:bodyPr wrap="none" rtlCol="0">
            <a:spAutoFit/>
          </a:bodyPr>
          <a:lstStyle/>
          <a:p>
            <a:r>
              <a:rPr lang="en-US" sz="4000" dirty="0">
                <a:solidFill>
                  <a:schemeClr val="accent2"/>
                </a:solidFill>
              </a:rPr>
              <a:t>Made famous by o1-preview</a:t>
            </a:r>
          </a:p>
        </p:txBody>
      </p:sp>
    </p:spTree>
    <p:extLst>
      <p:ext uri="{BB962C8B-B14F-4D97-AF65-F5344CB8AC3E}">
        <p14:creationId xmlns:p14="http://schemas.microsoft.com/office/powerpoint/2010/main" val="1413613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A3463-51F0-0BEF-63AB-4760FC62AE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CCA90B-9CB3-F0A4-51E3-A741F4B63E9D}"/>
              </a:ext>
            </a:extLst>
          </p:cNvPr>
          <p:cNvSpPr>
            <a:spLocks noGrp="1"/>
          </p:cNvSpPr>
          <p:nvPr>
            <p:ph type="title"/>
          </p:nvPr>
        </p:nvSpPr>
        <p:spPr>
          <a:xfrm>
            <a:off x="602670" y="365125"/>
            <a:ext cx="10515600" cy="859993"/>
          </a:xfrm>
        </p:spPr>
        <p:txBody>
          <a:bodyPr/>
          <a:lstStyle/>
          <a:p>
            <a:r>
              <a:rPr lang="en-US" dirty="0"/>
              <a:t>Training vs. Inference Time Scaling</a:t>
            </a:r>
          </a:p>
        </p:txBody>
      </p:sp>
      <p:sp>
        <p:nvSpPr>
          <p:cNvPr id="8" name="Content Placeholder 7">
            <a:extLst>
              <a:ext uri="{FF2B5EF4-FFF2-40B4-BE49-F238E27FC236}">
                <a16:creationId xmlns:a16="http://schemas.microsoft.com/office/drawing/2014/main" id="{FACD017A-B5F2-97C1-AEF3-3A11DD1D340B}"/>
              </a:ext>
            </a:extLst>
          </p:cNvPr>
          <p:cNvSpPr>
            <a:spLocks noGrp="1"/>
          </p:cNvSpPr>
          <p:nvPr>
            <p:ph idx="1"/>
          </p:nvPr>
        </p:nvSpPr>
        <p:spPr>
          <a:xfrm>
            <a:off x="599088" y="2062127"/>
            <a:ext cx="2383052" cy="4430747"/>
          </a:xfrm>
        </p:spPr>
        <p:txBody>
          <a:bodyPr>
            <a:normAutofit fontScale="92500" lnSpcReduction="20000"/>
          </a:bodyPr>
          <a:lstStyle/>
          <a:p>
            <a:pPr>
              <a:lnSpc>
                <a:spcPct val="110000"/>
              </a:lnSpc>
            </a:pPr>
            <a:r>
              <a:rPr lang="en-US" sz="2400" dirty="0"/>
              <a:t>Better Data</a:t>
            </a:r>
          </a:p>
          <a:p>
            <a:pPr>
              <a:lnSpc>
                <a:spcPct val="110000"/>
              </a:lnSpc>
            </a:pPr>
            <a:r>
              <a:rPr lang="en-US" sz="2400" dirty="0"/>
              <a:t>Diverse</a:t>
            </a:r>
          </a:p>
          <a:p>
            <a:pPr>
              <a:lnSpc>
                <a:spcPct val="110000"/>
              </a:lnSpc>
            </a:pPr>
            <a:r>
              <a:rPr lang="en-US" sz="2400" dirty="0"/>
              <a:t>Difficulty</a:t>
            </a:r>
          </a:p>
          <a:p>
            <a:pPr>
              <a:lnSpc>
                <a:spcPct val="110000"/>
              </a:lnSpc>
            </a:pPr>
            <a:r>
              <a:rPr lang="en-US" sz="2400" dirty="0"/>
              <a:t>Quality</a:t>
            </a:r>
          </a:p>
          <a:p>
            <a:pPr>
              <a:lnSpc>
                <a:spcPct val="110000"/>
              </a:lnSpc>
            </a:pPr>
            <a:r>
              <a:rPr lang="en-US" sz="2400" dirty="0"/>
              <a:t>SDG</a:t>
            </a:r>
          </a:p>
          <a:p>
            <a:pPr>
              <a:lnSpc>
                <a:spcPct val="110000"/>
              </a:lnSpc>
            </a:pPr>
            <a:r>
              <a:rPr lang="en-US" sz="2400" dirty="0"/>
              <a:t>Architecture</a:t>
            </a:r>
          </a:p>
          <a:p>
            <a:pPr>
              <a:lnSpc>
                <a:spcPct val="110000"/>
              </a:lnSpc>
            </a:pPr>
            <a:r>
              <a:rPr lang="en-US" sz="2400" dirty="0"/>
              <a:t>Filtering</a:t>
            </a:r>
          </a:p>
          <a:p>
            <a:pPr>
              <a:lnSpc>
                <a:spcPct val="110000"/>
              </a:lnSpc>
            </a:pPr>
            <a:r>
              <a:rPr lang="en-US" sz="2400" dirty="0"/>
              <a:t>HIL</a:t>
            </a:r>
          </a:p>
          <a:p>
            <a:pPr>
              <a:lnSpc>
                <a:spcPct val="110000"/>
              </a:lnSpc>
            </a:pPr>
            <a:r>
              <a:rPr lang="en-US" sz="2400" dirty="0"/>
              <a:t>RMs</a:t>
            </a:r>
          </a:p>
          <a:p>
            <a:pPr>
              <a:lnSpc>
                <a:spcPct val="110000"/>
              </a:lnSpc>
            </a:pPr>
            <a:r>
              <a:rPr lang="en-US" sz="2400" dirty="0"/>
              <a:t>Alignment</a:t>
            </a:r>
          </a:p>
        </p:txBody>
      </p:sp>
      <p:sp>
        <p:nvSpPr>
          <p:cNvPr id="9" name="TextBox 8">
            <a:extLst>
              <a:ext uri="{FF2B5EF4-FFF2-40B4-BE49-F238E27FC236}">
                <a16:creationId xmlns:a16="http://schemas.microsoft.com/office/drawing/2014/main" id="{9AA82BA6-34CF-8DC5-83C0-A4D4C253B8BB}"/>
              </a:ext>
            </a:extLst>
          </p:cNvPr>
          <p:cNvSpPr txBox="1"/>
          <p:nvPr/>
        </p:nvSpPr>
        <p:spPr>
          <a:xfrm>
            <a:off x="3609084" y="5620916"/>
            <a:ext cx="1542410" cy="400110"/>
          </a:xfrm>
          <a:prstGeom prst="rect">
            <a:avLst/>
          </a:prstGeom>
          <a:noFill/>
        </p:spPr>
        <p:txBody>
          <a:bodyPr wrap="none" rtlCol="0">
            <a:spAutoFit/>
          </a:bodyPr>
          <a:lstStyle/>
          <a:p>
            <a:r>
              <a:rPr lang="en-US" sz="2000" dirty="0">
                <a:solidFill>
                  <a:schemeClr val="accent1">
                    <a:lumMod val="60000"/>
                    <a:lumOff val="40000"/>
                  </a:schemeClr>
                </a:solidFill>
              </a:rPr>
              <a:t>OpenAI 2024</a:t>
            </a:r>
          </a:p>
        </p:txBody>
      </p:sp>
      <p:sp>
        <p:nvSpPr>
          <p:cNvPr id="10" name="Content Placeholder 7">
            <a:extLst>
              <a:ext uri="{FF2B5EF4-FFF2-40B4-BE49-F238E27FC236}">
                <a16:creationId xmlns:a16="http://schemas.microsoft.com/office/drawing/2014/main" id="{832AA879-6B8C-FF9D-07A6-71F869F2F65D}"/>
              </a:ext>
            </a:extLst>
          </p:cNvPr>
          <p:cNvSpPr txBox="1">
            <a:spLocks/>
          </p:cNvSpPr>
          <p:nvPr/>
        </p:nvSpPr>
        <p:spPr>
          <a:xfrm>
            <a:off x="9705193" y="2062127"/>
            <a:ext cx="2383052" cy="443074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Search algorithms</a:t>
            </a:r>
          </a:p>
          <a:p>
            <a:r>
              <a:rPr lang="en-US" sz="2400" dirty="0"/>
              <a:t>Better and long </a:t>
            </a:r>
            <a:r>
              <a:rPr lang="en-US" sz="2400" dirty="0" err="1"/>
              <a:t>CoTs</a:t>
            </a:r>
            <a:endParaRPr lang="en-US" sz="2400" dirty="0"/>
          </a:p>
          <a:p>
            <a:r>
              <a:rPr lang="en-US" sz="2400" dirty="0"/>
              <a:t>Agentic Behavior</a:t>
            </a:r>
          </a:p>
          <a:p>
            <a:r>
              <a:rPr lang="en-US" sz="2400" dirty="0"/>
              <a:t>Tools</a:t>
            </a:r>
          </a:p>
          <a:p>
            <a:r>
              <a:rPr lang="en-US" sz="2400" dirty="0"/>
              <a:t>ORMs and PRMs</a:t>
            </a:r>
          </a:p>
          <a:p>
            <a:r>
              <a:rPr lang="en-US" sz="2400" dirty="0"/>
              <a:t>Verification</a:t>
            </a:r>
          </a:p>
          <a:p>
            <a:r>
              <a:rPr lang="en-US" sz="2400" dirty="0"/>
              <a:t>Self-Correction</a:t>
            </a:r>
          </a:p>
        </p:txBody>
      </p:sp>
      <p:pic>
        <p:nvPicPr>
          <p:cNvPr id="17" name="Picture 16">
            <a:extLst>
              <a:ext uri="{FF2B5EF4-FFF2-40B4-BE49-F238E27FC236}">
                <a16:creationId xmlns:a16="http://schemas.microsoft.com/office/drawing/2014/main" id="{BC242488-52DD-77E1-0AF9-ABBC9DE57A0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4000" contrast="20000"/>
                    </a14:imgEffect>
                  </a14:imgLayer>
                </a14:imgProps>
              </a:ext>
            </a:extLst>
          </a:blip>
          <a:stretch>
            <a:fillRect/>
          </a:stretch>
        </p:blipFill>
        <p:spPr>
          <a:xfrm>
            <a:off x="2900855" y="1968411"/>
            <a:ext cx="6547945" cy="3652505"/>
          </a:xfrm>
          <a:prstGeom prst="rect">
            <a:avLst/>
          </a:prstGeom>
        </p:spPr>
      </p:pic>
    </p:spTree>
    <p:extLst>
      <p:ext uri="{BB962C8B-B14F-4D97-AF65-F5344CB8AC3E}">
        <p14:creationId xmlns:p14="http://schemas.microsoft.com/office/powerpoint/2010/main" val="23026306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6DB46-23E8-A917-CF61-F194B5E951B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CE83F5-CE85-589E-D3CF-21D26AC36CC1}"/>
              </a:ext>
            </a:extLst>
          </p:cNvPr>
          <p:cNvSpPr>
            <a:spLocks noGrp="1"/>
          </p:cNvSpPr>
          <p:nvPr>
            <p:ph idx="1"/>
          </p:nvPr>
        </p:nvSpPr>
        <p:spPr>
          <a:xfrm>
            <a:off x="6832472" y="1732182"/>
            <a:ext cx="5265720" cy="2135483"/>
          </a:xfrm>
        </p:spPr>
        <p:txBody>
          <a:bodyPr>
            <a:noAutofit/>
          </a:bodyPr>
          <a:lstStyle/>
          <a:p>
            <a:r>
              <a:rPr lang="en-US" sz="2400" dirty="0"/>
              <a:t>We want the inference to be </a:t>
            </a:r>
          </a:p>
          <a:p>
            <a:pPr lvl="1"/>
            <a:r>
              <a:rPr lang="en-US" dirty="0"/>
              <a:t>Cheap, and </a:t>
            </a:r>
          </a:p>
          <a:p>
            <a:pPr lvl="1"/>
            <a:r>
              <a:rPr lang="en-US" dirty="0"/>
              <a:t>Speedy </a:t>
            </a:r>
          </a:p>
          <a:p>
            <a:r>
              <a:rPr lang="en-US" sz="2400" dirty="0"/>
              <a:t>Use them to improve our models in the first place</a:t>
            </a:r>
          </a:p>
        </p:txBody>
      </p:sp>
      <p:sp>
        <p:nvSpPr>
          <p:cNvPr id="8" name="Title 1">
            <a:extLst>
              <a:ext uri="{FF2B5EF4-FFF2-40B4-BE49-F238E27FC236}">
                <a16:creationId xmlns:a16="http://schemas.microsoft.com/office/drawing/2014/main" id="{F4694B15-9930-5E28-0E81-1F1678770192}"/>
              </a:ext>
            </a:extLst>
          </p:cNvPr>
          <p:cNvSpPr txBox="1">
            <a:spLocks/>
          </p:cNvSpPr>
          <p:nvPr/>
        </p:nvSpPr>
        <p:spPr>
          <a:xfrm>
            <a:off x="6832472" y="256401"/>
            <a:ext cx="5143222" cy="12682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rgbClr val="0070C0"/>
                </a:solidFill>
                <a:latin typeface="+mj-lt"/>
                <a:ea typeface="+mj-ea"/>
                <a:cs typeface="+mj-cs"/>
              </a:defRPr>
            </a:lvl1pPr>
          </a:lstStyle>
          <a:p>
            <a:pPr algn="ctr"/>
            <a:r>
              <a:rPr lang="en-US" sz="3600" dirty="0"/>
              <a:t>Test time can help model Training</a:t>
            </a:r>
          </a:p>
        </p:txBody>
      </p:sp>
      <p:sp>
        <p:nvSpPr>
          <p:cNvPr id="10" name="Content Placeholder 2">
            <a:extLst>
              <a:ext uri="{FF2B5EF4-FFF2-40B4-BE49-F238E27FC236}">
                <a16:creationId xmlns:a16="http://schemas.microsoft.com/office/drawing/2014/main" id="{04DC45BD-627C-86E1-C841-18AFB2372741}"/>
              </a:ext>
            </a:extLst>
          </p:cNvPr>
          <p:cNvSpPr txBox="1">
            <a:spLocks/>
          </p:cNvSpPr>
          <p:nvPr/>
        </p:nvSpPr>
        <p:spPr>
          <a:xfrm>
            <a:off x="7060084" y="4282633"/>
            <a:ext cx="5038108" cy="169978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Example</a:t>
            </a:r>
          </a:p>
          <a:p>
            <a:pPr marL="0" indent="0">
              <a:buNone/>
            </a:pPr>
            <a:r>
              <a:rPr lang="en-US" sz="2400" dirty="0"/>
              <a:t>Which one is heavier, 1 kg of cotton or 1 kg of steel?</a:t>
            </a:r>
          </a:p>
          <a:p>
            <a:pPr marL="0" indent="0">
              <a:buFont typeface="Arial" panose="020B0604020202020204" pitchFamily="34" charset="0"/>
              <a:buNone/>
            </a:pPr>
            <a:endParaRPr lang="en-US" sz="2400" dirty="0"/>
          </a:p>
        </p:txBody>
      </p:sp>
      <p:sp>
        <p:nvSpPr>
          <p:cNvPr id="11" name="Content Placeholder 2">
            <a:extLst>
              <a:ext uri="{FF2B5EF4-FFF2-40B4-BE49-F238E27FC236}">
                <a16:creationId xmlns:a16="http://schemas.microsoft.com/office/drawing/2014/main" id="{9A563153-5CD1-9A06-6D97-860DB36EBF5D}"/>
              </a:ext>
            </a:extLst>
          </p:cNvPr>
          <p:cNvSpPr txBox="1">
            <a:spLocks/>
          </p:cNvSpPr>
          <p:nvPr/>
        </p:nvSpPr>
        <p:spPr>
          <a:xfrm>
            <a:off x="7060084" y="5800232"/>
            <a:ext cx="5038108" cy="102386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Took GPT-o1-preview model </a:t>
            </a:r>
            <a:r>
              <a:rPr lang="en-US" sz="2400" dirty="0">
                <a:solidFill>
                  <a:srgbClr val="C00000"/>
                </a:solidFill>
              </a:rPr>
              <a:t>22 seconds</a:t>
            </a:r>
            <a:r>
              <a:rPr lang="en-US" sz="2400" dirty="0"/>
              <a:t> to reply</a:t>
            </a:r>
          </a:p>
        </p:txBody>
      </p:sp>
      <p:pic>
        <p:nvPicPr>
          <p:cNvPr id="4" name="Picture 3" descr="A graph of different colored lines&#10;&#10;Description automatically generated">
            <a:extLst>
              <a:ext uri="{FF2B5EF4-FFF2-40B4-BE49-F238E27FC236}">
                <a16:creationId xmlns:a16="http://schemas.microsoft.com/office/drawing/2014/main" id="{A43BE3CD-2511-4B69-1893-E3FA80FFC484}"/>
              </a:ext>
            </a:extLst>
          </p:cNvPr>
          <p:cNvPicPr>
            <a:picLocks noChangeAspect="1"/>
          </p:cNvPicPr>
          <p:nvPr/>
        </p:nvPicPr>
        <p:blipFill>
          <a:blip r:embed="rId2"/>
          <a:stretch>
            <a:fillRect/>
          </a:stretch>
        </p:blipFill>
        <p:spPr>
          <a:xfrm>
            <a:off x="396047" y="2111244"/>
            <a:ext cx="5249092" cy="3838888"/>
          </a:xfrm>
          <a:prstGeom prst="rect">
            <a:avLst/>
          </a:prstGeom>
        </p:spPr>
      </p:pic>
      <p:sp>
        <p:nvSpPr>
          <p:cNvPr id="5" name="Title 1">
            <a:extLst>
              <a:ext uri="{FF2B5EF4-FFF2-40B4-BE49-F238E27FC236}">
                <a16:creationId xmlns:a16="http://schemas.microsoft.com/office/drawing/2014/main" id="{C3BD1478-F1FC-10A4-5096-DBDF8CC1704A}"/>
              </a:ext>
            </a:extLst>
          </p:cNvPr>
          <p:cNvSpPr txBox="1">
            <a:spLocks/>
          </p:cNvSpPr>
          <p:nvPr/>
        </p:nvSpPr>
        <p:spPr>
          <a:xfrm>
            <a:off x="306561" y="256400"/>
            <a:ext cx="5143222" cy="12682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rgbClr val="0070C0"/>
                </a:solidFill>
                <a:latin typeface="+mj-lt"/>
                <a:ea typeface="+mj-ea"/>
                <a:cs typeface="+mj-cs"/>
              </a:defRPr>
            </a:lvl1pPr>
          </a:lstStyle>
          <a:p>
            <a:pPr algn="ctr"/>
            <a:r>
              <a:rPr lang="en-US" sz="3600" dirty="0"/>
              <a:t>Trade-off between train and test time compute</a:t>
            </a:r>
          </a:p>
        </p:txBody>
      </p:sp>
      <p:sp>
        <p:nvSpPr>
          <p:cNvPr id="6" name="TextBox 5">
            <a:extLst>
              <a:ext uri="{FF2B5EF4-FFF2-40B4-BE49-F238E27FC236}">
                <a16:creationId xmlns:a16="http://schemas.microsoft.com/office/drawing/2014/main" id="{7B7BAAE1-CBB8-1B58-E2E9-BB3A664D0874}"/>
              </a:ext>
            </a:extLst>
          </p:cNvPr>
          <p:cNvSpPr txBox="1"/>
          <p:nvPr/>
        </p:nvSpPr>
        <p:spPr>
          <a:xfrm>
            <a:off x="473729" y="6243406"/>
            <a:ext cx="6433850" cy="523220"/>
          </a:xfrm>
          <a:prstGeom prst="rect">
            <a:avLst/>
          </a:prstGeom>
          <a:noFill/>
        </p:spPr>
        <p:txBody>
          <a:bodyPr wrap="square">
            <a:spAutoFit/>
          </a:bodyPr>
          <a:lstStyle>
            <a:defPPr>
              <a:defRPr lang="en-US"/>
            </a:defPPr>
            <a:lvl1pPr>
              <a:defRPr sz="1400">
                <a:solidFill>
                  <a:schemeClr val="bg1">
                    <a:lumMod val="75000"/>
                  </a:schemeClr>
                </a:solidFill>
              </a:defRPr>
            </a:lvl1pPr>
          </a:lstStyle>
          <a:p>
            <a:r>
              <a:rPr lang="en-US" dirty="0"/>
              <a:t>[Jones 2021]</a:t>
            </a:r>
          </a:p>
          <a:p>
            <a:r>
              <a:rPr lang="en-US" dirty="0"/>
              <a:t>Image Inspired by: Sasha Rush – o1 tutorial</a:t>
            </a:r>
          </a:p>
        </p:txBody>
      </p:sp>
      <p:cxnSp>
        <p:nvCxnSpPr>
          <p:cNvPr id="9" name="Straight Connector 8">
            <a:extLst>
              <a:ext uri="{FF2B5EF4-FFF2-40B4-BE49-F238E27FC236}">
                <a16:creationId xmlns:a16="http://schemas.microsoft.com/office/drawing/2014/main" id="{4917E0E7-5DD8-6701-47C9-6BABEFB22648}"/>
              </a:ext>
            </a:extLst>
          </p:cNvPr>
          <p:cNvCxnSpPr/>
          <p:nvPr/>
        </p:nvCxnSpPr>
        <p:spPr>
          <a:xfrm>
            <a:off x="6120984" y="854439"/>
            <a:ext cx="0" cy="5516381"/>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31CBE2A-43C0-A309-63EC-5243D3717B0E}"/>
              </a:ext>
            </a:extLst>
          </p:cNvPr>
          <p:cNvSpPr txBox="1"/>
          <p:nvPr/>
        </p:nvSpPr>
        <p:spPr>
          <a:xfrm>
            <a:off x="1580593" y="1866618"/>
            <a:ext cx="3496362" cy="369332"/>
          </a:xfrm>
          <a:prstGeom prst="rect">
            <a:avLst/>
          </a:prstGeom>
          <a:noFill/>
        </p:spPr>
        <p:txBody>
          <a:bodyPr wrap="square">
            <a:spAutoFit/>
          </a:bodyPr>
          <a:lstStyle/>
          <a:p>
            <a:r>
              <a:rPr lang="en-US" dirty="0">
                <a:solidFill>
                  <a:srgbClr val="000000"/>
                </a:solidFill>
                <a:effectLst/>
                <a:latin typeface="Helvetica" pitchFamily="2" charset="0"/>
              </a:rPr>
              <a:t>Scaling Laws for Board Games </a:t>
            </a:r>
          </a:p>
        </p:txBody>
      </p:sp>
    </p:spTree>
    <p:extLst>
      <p:ext uri="{BB962C8B-B14F-4D97-AF65-F5344CB8AC3E}">
        <p14:creationId xmlns:p14="http://schemas.microsoft.com/office/powerpoint/2010/main" val="326936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44994E43-32F8-0339-3AE4-C036D72E6A1B}"/>
              </a:ext>
            </a:extLst>
          </p:cNvPr>
          <p:cNvSpPr/>
          <p:nvPr/>
        </p:nvSpPr>
        <p:spPr>
          <a:xfrm>
            <a:off x="838200" y="1578765"/>
            <a:ext cx="10289146" cy="1217692"/>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3A8845-EA1E-FEC6-B48B-4E29F44A4617}"/>
              </a:ext>
            </a:extLst>
          </p:cNvPr>
          <p:cNvSpPr>
            <a:spLocks noGrp="1"/>
          </p:cNvSpPr>
          <p:nvPr>
            <p:ph type="title"/>
          </p:nvPr>
        </p:nvSpPr>
        <p:spPr>
          <a:xfrm>
            <a:off x="838200" y="365125"/>
            <a:ext cx="5742482" cy="859993"/>
          </a:xfrm>
        </p:spPr>
        <p:txBody>
          <a:bodyPr>
            <a:normAutofit/>
          </a:bodyPr>
          <a:lstStyle/>
          <a:p>
            <a:r>
              <a:rPr lang="en-US" dirty="0"/>
              <a:t>Clues from o1 Blog</a:t>
            </a:r>
          </a:p>
        </p:txBody>
      </p:sp>
      <p:pic>
        <p:nvPicPr>
          <p:cNvPr id="2050" name="Picture 2" descr="OpenAI, ChatGPT Logo Icon 22227364 PNG">
            <a:extLst>
              <a:ext uri="{FF2B5EF4-FFF2-40B4-BE49-F238E27FC236}">
                <a16:creationId xmlns:a16="http://schemas.microsoft.com/office/drawing/2014/main" id="{E9B4396B-E715-6CD0-7532-55BBBCD2E8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87495" y="245142"/>
            <a:ext cx="1204833" cy="120483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30948BC-BD0E-B2A9-51DA-56FBE1C5E03C}"/>
              </a:ext>
            </a:extLst>
          </p:cNvPr>
          <p:cNvSpPr txBox="1"/>
          <p:nvPr/>
        </p:nvSpPr>
        <p:spPr>
          <a:xfrm>
            <a:off x="1044264" y="1596128"/>
            <a:ext cx="9825507" cy="1200329"/>
          </a:xfrm>
          <a:prstGeom prst="rect">
            <a:avLst/>
          </a:prstGeom>
          <a:noFill/>
          <a:ln>
            <a:noFill/>
          </a:ln>
          <a:effectLst/>
        </p:spPr>
        <p:txBody>
          <a:bodyPr wrap="square">
            <a:spAutoFit/>
          </a:bodyPr>
          <a:lstStyle/>
          <a:p>
            <a:r>
              <a:rPr lang="en-US" sz="2400" dirty="0">
                <a:solidFill>
                  <a:srgbClr val="000000"/>
                </a:solidFill>
                <a:effectLst/>
                <a:latin typeface="IBM Plex Sans" panose="020B0503050203000203" pitchFamily="34" charset="0"/>
              </a:rPr>
              <a:t>“Our large-scale </a:t>
            </a:r>
            <a:r>
              <a:rPr lang="en-US" sz="2400" b="1" dirty="0">
                <a:solidFill>
                  <a:srgbClr val="000000"/>
                </a:solidFill>
                <a:effectLst/>
                <a:latin typeface="IBM Plex Sans" panose="020B0503050203000203" pitchFamily="34" charset="0"/>
              </a:rPr>
              <a:t>reinforcement learning </a:t>
            </a:r>
            <a:r>
              <a:rPr lang="en-US" sz="2400" dirty="0">
                <a:solidFill>
                  <a:srgbClr val="000000"/>
                </a:solidFill>
                <a:effectLst/>
                <a:latin typeface="IBM Plex Sans" panose="020B0503050203000203" pitchFamily="34" charset="0"/>
              </a:rPr>
              <a:t>algorithm teaches the model how to think productively using its </a:t>
            </a:r>
            <a:r>
              <a:rPr lang="en-US" sz="2400" b="1" dirty="0">
                <a:solidFill>
                  <a:srgbClr val="000000"/>
                </a:solidFill>
                <a:effectLst/>
                <a:latin typeface="IBM Plex Sans" panose="020B0503050203000203" pitchFamily="34" charset="0"/>
              </a:rPr>
              <a:t>chain of thought </a:t>
            </a:r>
            <a:r>
              <a:rPr lang="en-US" sz="2400" dirty="0">
                <a:solidFill>
                  <a:srgbClr val="000000"/>
                </a:solidFill>
                <a:effectLst/>
                <a:latin typeface="IBM Plex Sans" panose="020B0503050203000203" pitchFamily="34" charset="0"/>
              </a:rPr>
              <a:t>in a highly </a:t>
            </a:r>
            <a:r>
              <a:rPr lang="en-US" sz="2400" b="1" dirty="0">
                <a:solidFill>
                  <a:srgbClr val="000000"/>
                </a:solidFill>
                <a:effectLst/>
                <a:latin typeface="IBM Plex Sans" panose="020B0503050203000203" pitchFamily="34" charset="0"/>
              </a:rPr>
              <a:t>data-efficient training </a:t>
            </a:r>
            <a:r>
              <a:rPr lang="en-US" sz="2400" dirty="0">
                <a:solidFill>
                  <a:srgbClr val="000000"/>
                </a:solidFill>
                <a:effectLst/>
                <a:latin typeface="IBM Plex Sans" panose="020B0503050203000203" pitchFamily="34" charset="0"/>
              </a:rPr>
              <a:t>process.”</a:t>
            </a:r>
          </a:p>
        </p:txBody>
      </p:sp>
      <p:sp>
        <p:nvSpPr>
          <p:cNvPr id="10" name="Content Placeholder 2">
            <a:extLst>
              <a:ext uri="{FF2B5EF4-FFF2-40B4-BE49-F238E27FC236}">
                <a16:creationId xmlns:a16="http://schemas.microsoft.com/office/drawing/2014/main" id="{A8CE5799-339A-9256-4C0E-22A63873C672}"/>
              </a:ext>
            </a:extLst>
          </p:cNvPr>
          <p:cNvSpPr>
            <a:spLocks noGrp="1"/>
          </p:cNvSpPr>
          <p:nvPr>
            <p:ph idx="1"/>
          </p:nvPr>
        </p:nvSpPr>
        <p:spPr>
          <a:xfrm>
            <a:off x="838200" y="3070470"/>
            <a:ext cx="11049000" cy="2338654"/>
          </a:xfrm>
        </p:spPr>
        <p:txBody>
          <a:bodyPr>
            <a:noAutofit/>
          </a:bodyPr>
          <a:lstStyle/>
          <a:p>
            <a:pPr marL="0" indent="0">
              <a:buNone/>
            </a:pPr>
            <a:r>
              <a:rPr lang="en-US" sz="2400" dirty="0">
                <a:latin typeface="IBM Plex Sans" panose="020B0503050203000203" pitchFamily="34" charset="0"/>
              </a:rPr>
              <a:t>While we don’t know what exactly is going on in o1, this line from the blog provides some strong hints</a:t>
            </a:r>
          </a:p>
          <a:p>
            <a:r>
              <a:rPr lang="en-US" sz="2400" dirty="0">
                <a:latin typeface="IBM Plex Sans" panose="020B0503050203000203" pitchFamily="34" charset="0"/>
              </a:rPr>
              <a:t>RL – some reward signal</a:t>
            </a:r>
          </a:p>
          <a:p>
            <a:r>
              <a:rPr lang="en-US" sz="2400" dirty="0" err="1">
                <a:latin typeface="IBM Plex Sans" panose="020B0503050203000203" pitchFamily="34" charset="0"/>
              </a:rPr>
              <a:t>CoT</a:t>
            </a:r>
            <a:r>
              <a:rPr lang="en-US" sz="2400" dirty="0">
                <a:latin typeface="IBM Plex Sans" panose="020B0503050203000203" pitchFamily="34" charset="0"/>
              </a:rPr>
              <a:t> – inference is long </a:t>
            </a:r>
            <a:r>
              <a:rPr lang="en-US" sz="2400" dirty="0" err="1">
                <a:latin typeface="IBM Plex Sans" panose="020B0503050203000203" pitchFamily="34" charset="0"/>
              </a:rPr>
              <a:t>CoTs</a:t>
            </a:r>
            <a:endParaRPr lang="en-US" sz="2400" dirty="0">
              <a:latin typeface="IBM Plex Sans" panose="020B0503050203000203" pitchFamily="34" charset="0"/>
            </a:endParaRPr>
          </a:p>
          <a:p>
            <a:r>
              <a:rPr lang="en-US" sz="2400" dirty="0">
                <a:latin typeface="IBM Plex Sans" panose="020B0503050203000203" pitchFamily="34" charset="0"/>
              </a:rPr>
              <a:t>Training (data-efficient) – high quality targeted data</a:t>
            </a:r>
          </a:p>
        </p:txBody>
      </p:sp>
      <p:sp>
        <p:nvSpPr>
          <p:cNvPr id="12" name="Rounded Rectangle 11">
            <a:extLst>
              <a:ext uri="{FF2B5EF4-FFF2-40B4-BE49-F238E27FC236}">
                <a16:creationId xmlns:a16="http://schemas.microsoft.com/office/drawing/2014/main" id="{89D374D4-7F39-79AF-5F02-4FFC795C5592}"/>
              </a:ext>
            </a:extLst>
          </p:cNvPr>
          <p:cNvSpPr/>
          <p:nvPr/>
        </p:nvSpPr>
        <p:spPr>
          <a:xfrm>
            <a:off x="838200" y="5672101"/>
            <a:ext cx="10289146" cy="999152"/>
          </a:xfrm>
          <a:prstGeom prst="roundRect">
            <a:avLst>
              <a:gd name="adj" fmla="val 29557"/>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A62A673-59F6-B67A-DEFD-1D55E21AA8CA}"/>
              </a:ext>
            </a:extLst>
          </p:cNvPr>
          <p:cNvSpPr txBox="1"/>
          <p:nvPr/>
        </p:nvSpPr>
        <p:spPr>
          <a:xfrm>
            <a:off x="1018506" y="5740980"/>
            <a:ext cx="10289146" cy="830997"/>
          </a:xfrm>
          <a:prstGeom prst="rect">
            <a:avLst/>
          </a:prstGeom>
          <a:noFill/>
          <a:ln>
            <a:noFill/>
          </a:ln>
          <a:effectLst/>
        </p:spPr>
        <p:txBody>
          <a:bodyPr wrap="square">
            <a:spAutoFit/>
          </a:bodyPr>
          <a:lstStyle/>
          <a:p>
            <a:r>
              <a:rPr lang="en-US" sz="2400" dirty="0">
                <a:solidFill>
                  <a:srgbClr val="000000"/>
                </a:solidFill>
                <a:effectLst/>
                <a:latin typeface="IBM Plex Sans" panose="020B0503050203000203" pitchFamily="34" charset="0"/>
              </a:rPr>
              <a:t>So, the model is generating long coherent </a:t>
            </a:r>
            <a:r>
              <a:rPr lang="en-US" sz="2400" dirty="0" err="1">
                <a:solidFill>
                  <a:srgbClr val="000000"/>
                </a:solidFill>
                <a:effectLst/>
                <a:latin typeface="IBM Plex Sans" panose="020B0503050203000203" pitchFamily="34" charset="0"/>
              </a:rPr>
              <a:t>CoTs</a:t>
            </a:r>
            <a:r>
              <a:rPr lang="en-US" sz="2400" dirty="0">
                <a:solidFill>
                  <a:srgbClr val="000000"/>
                </a:solidFill>
                <a:effectLst/>
                <a:latin typeface="IBM Plex Sans" panose="020B0503050203000203" pitchFamily="34" charset="0"/>
              </a:rPr>
              <a:t>, and behaviors are learned instead of fed as human annotated data. </a:t>
            </a:r>
          </a:p>
        </p:txBody>
      </p:sp>
    </p:spTree>
    <p:extLst>
      <p:ext uri="{BB962C8B-B14F-4D97-AF65-F5344CB8AC3E}">
        <p14:creationId xmlns:p14="http://schemas.microsoft.com/office/powerpoint/2010/main" val="8374218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85964-6576-BAD6-5CAA-69B1E89293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07D96D-6BB6-28B8-DF33-F672EBE1B064}"/>
              </a:ext>
            </a:extLst>
          </p:cNvPr>
          <p:cNvSpPr>
            <a:spLocks noGrp="1"/>
          </p:cNvSpPr>
          <p:nvPr>
            <p:ph type="title"/>
          </p:nvPr>
        </p:nvSpPr>
        <p:spPr/>
        <p:txBody>
          <a:bodyPr/>
          <a:lstStyle/>
          <a:p>
            <a:r>
              <a:rPr lang="en-US" dirty="0"/>
              <a:t>Various kinds of Chain of Thoughts - </a:t>
            </a:r>
            <a:r>
              <a:rPr lang="en-US" dirty="0" err="1"/>
              <a:t>CoTs</a:t>
            </a:r>
            <a:endParaRPr lang="en-US" dirty="0"/>
          </a:p>
        </p:txBody>
      </p:sp>
      <p:sp>
        <p:nvSpPr>
          <p:cNvPr id="5" name="Oval 4">
            <a:extLst>
              <a:ext uri="{FF2B5EF4-FFF2-40B4-BE49-F238E27FC236}">
                <a16:creationId xmlns:a16="http://schemas.microsoft.com/office/drawing/2014/main" id="{D3A89478-3BB2-0528-95CB-41A794782C94}"/>
              </a:ext>
            </a:extLst>
          </p:cNvPr>
          <p:cNvSpPr/>
          <p:nvPr/>
        </p:nvSpPr>
        <p:spPr>
          <a:xfrm>
            <a:off x="1291218" y="1981000"/>
            <a:ext cx="914400" cy="39924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solidFill>
                  <a:schemeClr val="bg1"/>
                </a:solidFill>
              </a:rPr>
              <a:t>Input</a:t>
            </a:r>
          </a:p>
        </p:txBody>
      </p:sp>
      <p:sp>
        <p:nvSpPr>
          <p:cNvPr id="10" name="Oval 9">
            <a:extLst>
              <a:ext uri="{FF2B5EF4-FFF2-40B4-BE49-F238E27FC236}">
                <a16:creationId xmlns:a16="http://schemas.microsoft.com/office/drawing/2014/main" id="{C3433E78-9299-7014-B07A-6DEFF7E190EE}"/>
              </a:ext>
            </a:extLst>
          </p:cNvPr>
          <p:cNvSpPr/>
          <p:nvPr/>
        </p:nvSpPr>
        <p:spPr>
          <a:xfrm>
            <a:off x="1248995" y="5265113"/>
            <a:ext cx="998847" cy="39924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a:solidFill>
                  <a:schemeClr val="bg1"/>
                </a:solidFill>
              </a:rPr>
              <a:t>Output</a:t>
            </a:r>
          </a:p>
        </p:txBody>
      </p:sp>
      <p:cxnSp>
        <p:nvCxnSpPr>
          <p:cNvPr id="19" name="Straight Arrow Connector 18">
            <a:extLst>
              <a:ext uri="{FF2B5EF4-FFF2-40B4-BE49-F238E27FC236}">
                <a16:creationId xmlns:a16="http://schemas.microsoft.com/office/drawing/2014/main" id="{52826BB3-C3AE-4D80-DA61-D67FD648FAF8}"/>
              </a:ext>
            </a:extLst>
          </p:cNvPr>
          <p:cNvCxnSpPr>
            <a:cxnSpLocks/>
            <a:stCxn id="5" idx="4"/>
            <a:endCxn id="10" idx="0"/>
          </p:cNvCxnSpPr>
          <p:nvPr/>
        </p:nvCxnSpPr>
        <p:spPr>
          <a:xfrm>
            <a:off x="1748418" y="2380245"/>
            <a:ext cx="1" cy="2884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D82EE5CF-9024-70A5-0D62-4F9214815678}"/>
              </a:ext>
            </a:extLst>
          </p:cNvPr>
          <p:cNvSpPr/>
          <p:nvPr/>
        </p:nvSpPr>
        <p:spPr>
          <a:xfrm>
            <a:off x="3182120" y="1981000"/>
            <a:ext cx="914400" cy="39924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solidFill>
                  <a:schemeClr val="bg1"/>
                </a:solidFill>
              </a:rPr>
              <a:t>Input</a:t>
            </a:r>
          </a:p>
        </p:txBody>
      </p:sp>
      <p:sp>
        <p:nvSpPr>
          <p:cNvPr id="34" name="Rounded Rectangle 33">
            <a:extLst>
              <a:ext uri="{FF2B5EF4-FFF2-40B4-BE49-F238E27FC236}">
                <a16:creationId xmlns:a16="http://schemas.microsoft.com/office/drawing/2014/main" id="{7CFB08E3-E35B-159E-7183-25D0D300F39B}"/>
              </a:ext>
            </a:extLst>
          </p:cNvPr>
          <p:cNvSpPr/>
          <p:nvPr/>
        </p:nvSpPr>
        <p:spPr>
          <a:xfrm>
            <a:off x="3529506" y="2691053"/>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90314DBB-3B4E-A077-17BA-67FE6E610F3E}"/>
              </a:ext>
            </a:extLst>
          </p:cNvPr>
          <p:cNvSpPr/>
          <p:nvPr/>
        </p:nvSpPr>
        <p:spPr>
          <a:xfrm>
            <a:off x="3125747" y="3315180"/>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1641E3B1-09A4-1560-EC5A-2FF601B980C0}"/>
              </a:ext>
            </a:extLst>
          </p:cNvPr>
          <p:cNvSpPr/>
          <p:nvPr/>
        </p:nvSpPr>
        <p:spPr>
          <a:xfrm>
            <a:off x="3339501" y="3965529"/>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455102F0-7ED9-D2F0-B563-49583AD2C2C1}"/>
              </a:ext>
            </a:extLst>
          </p:cNvPr>
          <p:cNvSpPr/>
          <p:nvPr/>
        </p:nvSpPr>
        <p:spPr>
          <a:xfrm>
            <a:off x="3185122" y="4552527"/>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8" name="Oval 37">
            <a:extLst>
              <a:ext uri="{FF2B5EF4-FFF2-40B4-BE49-F238E27FC236}">
                <a16:creationId xmlns:a16="http://schemas.microsoft.com/office/drawing/2014/main" id="{FC67D0D4-0F9D-B0C8-90D4-36957A38FB08}"/>
              </a:ext>
            </a:extLst>
          </p:cNvPr>
          <p:cNvSpPr/>
          <p:nvPr/>
        </p:nvSpPr>
        <p:spPr>
          <a:xfrm>
            <a:off x="3139897" y="5265113"/>
            <a:ext cx="998847" cy="39924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a:solidFill>
                  <a:schemeClr val="bg1"/>
                </a:solidFill>
              </a:rPr>
              <a:t>Output</a:t>
            </a:r>
          </a:p>
        </p:txBody>
      </p:sp>
      <p:cxnSp>
        <p:nvCxnSpPr>
          <p:cNvPr id="39" name="Straight Arrow Connector 38">
            <a:extLst>
              <a:ext uri="{FF2B5EF4-FFF2-40B4-BE49-F238E27FC236}">
                <a16:creationId xmlns:a16="http://schemas.microsoft.com/office/drawing/2014/main" id="{A9BC49E2-BB0F-5649-4D34-25BE6A268126}"/>
              </a:ext>
            </a:extLst>
          </p:cNvPr>
          <p:cNvCxnSpPr>
            <a:stCxn id="33" idx="4"/>
            <a:endCxn id="34" idx="0"/>
          </p:cNvCxnSpPr>
          <p:nvPr/>
        </p:nvCxnSpPr>
        <p:spPr>
          <a:xfrm>
            <a:off x="3639320" y="2380245"/>
            <a:ext cx="190005" cy="310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12C0A2F-342E-34F2-D14E-133EA261D5F9}"/>
              </a:ext>
            </a:extLst>
          </p:cNvPr>
          <p:cNvCxnSpPr>
            <a:cxnSpLocks/>
            <a:stCxn id="34" idx="2"/>
            <a:endCxn id="35" idx="0"/>
          </p:cNvCxnSpPr>
          <p:nvPr/>
        </p:nvCxnSpPr>
        <p:spPr>
          <a:xfrm flipH="1">
            <a:off x="3425566" y="2993465"/>
            <a:ext cx="403759" cy="321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6D2D5FC-EA5E-3095-B063-0D3A039C6DD1}"/>
              </a:ext>
            </a:extLst>
          </p:cNvPr>
          <p:cNvCxnSpPr>
            <a:cxnSpLocks/>
            <a:stCxn id="35" idx="2"/>
            <a:endCxn id="36" idx="0"/>
          </p:cNvCxnSpPr>
          <p:nvPr/>
        </p:nvCxnSpPr>
        <p:spPr>
          <a:xfrm>
            <a:off x="3425566" y="3617592"/>
            <a:ext cx="213754" cy="347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D2395FD-4A1B-2639-836A-C654012AF72A}"/>
              </a:ext>
            </a:extLst>
          </p:cNvPr>
          <p:cNvCxnSpPr>
            <a:cxnSpLocks/>
            <a:stCxn id="37" idx="2"/>
            <a:endCxn id="38" idx="0"/>
          </p:cNvCxnSpPr>
          <p:nvPr/>
        </p:nvCxnSpPr>
        <p:spPr>
          <a:xfrm>
            <a:off x="3484941" y="4854939"/>
            <a:ext cx="154380" cy="410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D48FB4C-D683-1373-E462-620777671D5C}"/>
              </a:ext>
            </a:extLst>
          </p:cNvPr>
          <p:cNvCxnSpPr>
            <a:cxnSpLocks/>
            <a:stCxn id="36" idx="2"/>
            <a:endCxn id="37" idx="0"/>
          </p:cNvCxnSpPr>
          <p:nvPr/>
        </p:nvCxnSpPr>
        <p:spPr>
          <a:xfrm flipH="1">
            <a:off x="3484941" y="4267941"/>
            <a:ext cx="154379" cy="284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31412518-C09D-A5C4-90CA-800CA9C19F17}"/>
              </a:ext>
            </a:extLst>
          </p:cNvPr>
          <p:cNvSpPr/>
          <p:nvPr/>
        </p:nvSpPr>
        <p:spPr>
          <a:xfrm>
            <a:off x="6036916" y="1981000"/>
            <a:ext cx="914400" cy="39924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solidFill>
                  <a:schemeClr val="bg1"/>
                </a:solidFill>
              </a:rPr>
              <a:t>Input</a:t>
            </a:r>
          </a:p>
        </p:txBody>
      </p:sp>
      <p:sp>
        <p:nvSpPr>
          <p:cNvPr id="48" name="Rounded Rectangle 47">
            <a:extLst>
              <a:ext uri="{FF2B5EF4-FFF2-40B4-BE49-F238E27FC236}">
                <a16:creationId xmlns:a16="http://schemas.microsoft.com/office/drawing/2014/main" id="{F1C3783A-547B-90AF-F468-DF7A73FD93FA}"/>
              </a:ext>
            </a:extLst>
          </p:cNvPr>
          <p:cNvSpPr/>
          <p:nvPr/>
        </p:nvSpPr>
        <p:spPr>
          <a:xfrm>
            <a:off x="5180347" y="2842259"/>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9" name="Rounded Rectangle 48">
            <a:extLst>
              <a:ext uri="{FF2B5EF4-FFF2-40B4-BE49-F238E27FC236}">
                <a16:creationId xmlns:a16="http://schemas.microsoft.com/office/drawing/2014/main" id="{CB46A518-10ED-CF40-9B4F-2065CF3055BE}"/>
              </a:ext>
            </a:extLst>
          </p:cNvPr>
          <p:cNvSpPr/>
          <p:nvPr/>
        </p:nvSpPr>
        <p:spPr>
          <a:xfrm>
            <a:off x="5157780" y="3466386"/>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50" name="Rounded Rectangle 49">
            <a:extLst>
              <a:ext uri="{FF2B5EF4-FFF2-40B4-BE49-F238E27FC236}">
                <a16:creationId xmlns:a16="http://schemas.microsoft.com/office/drawing/2014/main" id="{B99558D7-2B5A-C40A-6B62-00761D037FFB}"/>
              </a:ext>
            </a:extLst>
          </p:cNvPr>
          <p:cNvSpPr/>
          <p:nvPr/>
        </p:nvSpPr>
        <p:spPr>
          <a:xfrm>
            <a:off x="5227848" y="4116735"/>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52" name="Oval 51">
            <a:extLst>
              <a:ext uri="{FF2B5EF4-FFF2-40B4-BE49-F238E27FC236}">
                <a16:creationId xmlns:a16="http://schemas.microsoft.com/office/drawing/2014/main" id="{62C4CF8F-DAB1-4641-039D-FC4C8A768D55}"/>
              </a:ext>
            </a:extLst>
          </p:cNvPr>
          <p:cNvSpPr/>
          <p:nvPr/>
        </p:nvSpPr>
        <p:spPr>
          <a:xfrm>
            <a:off x="5994693" y="5265113"/>
            <a:ext cx="998847" cy="39924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a:solidFill>
                  <a:schemeClr val="bg1"/>
                </a:solidFill>
              </a:rPr>
              <a:t>Output</a:t>
            </a:r>
          </a:p>
        </p:txBody>
      </p:sp>
      <p:cxnSp>
        <p:nvCxnSpPr>
          <p:cNvPr id="53" name="Straight Arrow Connector 52">
            <a:extLst>
              <a:ext uri="{FF2B5EF4-FFF2-40B4-BE49-F238E27FC236}">
                <a16:creationId xmlns:a16="http://schemas.microsoft.com/office/drawing/2014/main" id="{A3FBD729-6B8D-CF9D-77E5-48EBD179B789}"/>
              </a:ext>
            </a:extLst>
          </p:cNvPr>
          <p:cNvCxnSpPr>
            <a:stCxn id="47" idx="4"/>
            <a:endCxn id="48" idx="0"/>
          </p:cNvCxnSpPr>
          <p:nvPr/>
        </p:nvCxnSpPr>
        <p:spPr>
          <a:xfrm flipH="1">
            <a:off x="5480166" y="2380245"/>
            <a:ext cx="1013950" cy="462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2503958-21ED-B36F-4AC6-21B699FB7BB6}"/>
              </a:ext>
            </a:extLst>
          </p:cNvPr>
          <p:cNvCxnSpPr>
            <a:cxnSpLocks/>
            <a:stCxn id="48" idx="2"/>
            <a:endCxn id="49" idx="0"/>
          </p:cNvCxnSpPr>
          <p:nvPr/>
        </p:nvCxnSpPr>
        <p:spPr>
          <a:xfrm flipH="1">
            <a:off x="5457599" y="3144671"/>
            <a:ext cx="22567" cy="321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FCBD933-6F81-674B-B4F5-FDDD74427DDD}"/>
              </a:ext>
            </a:extLst>
          </p:cNvPr>
          <p:cNvCxnSpPr>
            <a:cxnSpLocks/>
            <a:stCxn id="49" idx="2"/>
            <a:endCxn id="50" idx="0"/>
          </p:cNvCxnSpPr>
          <p:nvPr/>
        </p:nvCxnSpPr>
        <p:spPr>
          <a:xfrm>
            <a:off x="5457599" y="3768798"/>
            <a:ext cx="70068" cy="347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4C224E5-780D-0497-E9C7-447670995DD9}"/>
              </a:ext>
            </a:extLst>
          </p:cNvPr>
          <p:cNvCxnSpPr>
            <a:cxnSpLocks/>
            <a:stCxn id="47" idx="4"/>
            <a:endCxn id="67" idx="0"/>
          </p:cNvCxnSpPr>
          <p:nvPr/>
        </p:nvCxnSpPr>
        <p:spPr>
          <a:xfrm>
            <a:off x="6494116" y="2380245"/>
            <a:ext cx="803792" cy="462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Rounded Rectangle 66">
            <a:extLst>
              <a:ext uri="{FF2B5EF4-FFF2-40B4-BE49-F238E27FC236}">
                <a16:creationId xmlns:a16="http://schemas.microsoft.com/office/drawing/2014/main" id="{2324D070-3235-D72E-6F79-5CCDB5021EA3}"/>
              </a:ext>
            </a:extLst>
          </p:cNvPr>
          <p:cNvSpPr/>
          <p:nvPr/>
        </p:nvSpPr>
        <p:spPr>
          <a:xfrm>
            <a:off x="6998089" y="2842259"/>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68" name="Rounded Rectangle 67">
            <a:extLst>
              <a:ext uri="{FF2B5EF4-FFF2-40B4-BE49-F238E27FC236}">
                <a16:creationId xmlns:a16="http://schemas.microsoft.com/office/drawing/2014/main" id="{B05A6CBF-6DA3-01DF-0A3D-0790BD991172}"/>
              </a:ext>
            </a:extLst>
          </p:cNvPr>
          <p:cNvSpPr/>
          <p:nvPr/>
        </p:nvSpPr>
        <p:spPr>
          <a:xfrm>
            <a:off x="7104968" y="3466386"/>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935F0321-325B-CEF8-1094-04C9802AA1F5}"/>
              </a:ext>
            </a:extLst>
          </p:cNvPr>
          <p:cNvSpPr/>
          <p:nvPr/>
        </p:nvSpPr>
        <p:spPr>
          <a:xfrm>
            <a:off x="6784334" y="4116735"/>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70" name="Straight Arrow Connector 69">
            <a:extLst>
              <a:ext uri="{FF2B5EF4-FFF2-40B4-BE49-F238E27FC236}">
                <a16:creationId xmlns:a16="http://schemas.microsoft.com/office/drawing/2014/main" id="{6323A748-7546-846C-ADFC-05B18DB2AF45}"/>
              </a:ext>
            </a:extLst>
          </p:cNvPr>
          <p:cNvCxnSpPr>
            <a:cxnSpLocks/>
            <a:stCxn id="67" idx="2"/>
            <a:endCxn id="68" idx="0"/>
          </p:cNvCxnSpPr>
          <p:nvPr/>
        </p:nvCxnSpPr>
        <p:spPr>
          <a:xfrm>
            <a:off x="7297908" y="3144671"/>
            <a:ext cx="106879" cy="321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8F0B7CC2-C3A4-E392-A032-BC149D4A80D3}"/>
              </a:ext>
            </a:extLst>
          </p:cNvPr>
          <p:cNvCxnSpPr>
            <a:cxnSpLocks/>
            <a:stCxn id="68" idx="2"/>
            <a:endCxn id="69" idx="0"/>
          </p:cNvCxnSpPr>
          <p:nvPr/>
        </p:nvCxnSpPr>
        <p:spPr>
          <a:xfrm flipH="1">
            <a:off x="7084153" y="3768798"/>
            <a:ext cx="320634" cy="347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Rounded Rectangle 71">
            <a:extLst>
              <a:ext uri="{FF2B5EF4-FFF2-40B4-BE49-F238E27FC236}">
                <a16:creationId xmlns:a16="http://schemas.microsoft.com/office/drawing/2014/main" id="{9F9D1E8A-85B7-6DF4-20C1-59EA426A20FD}"/>
              </a:ext>
            </a:extLst>
          </p:cNvPr>
          <p:cNvSpPr/>
          <p:nvPr/>
        </p:nvSpPr>
        <p:spPr>
          <a:xfrm>
            <a:off x="6202151" y="2842259"/>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3" name="Rounded Rectangle 72">
            <a:extLst>
              <a:ext uri="{FF2B5EF4-FFF2-40B4-BE49-F238E27FC236}">
                <a16:creationId xmlns:a16="http://schemas.microsoft.com/office/drawing/2014/main" id="{318142E0-3E2C-0814-9179-41465BC7C9A1}"/>
              </a:ext>
            </a:extLst>
          </p:cNvPr>
          <p:cNvSpPr/>
          <p:nvPr/>
        </p:nvSpPr>
        <p:spPr>
          <a:xfrm>
            <a:off x="6107151" y="3466386"/>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4" name="Rounded Rectangle 73">
            <a:extLst>
              <a:ext uri="{FF2B5EF4-FFF2-40B4-BE49-F238E27FC236}">
                <a16:creationId xmlns:a16="http://schemas.microsoft.com/office/drawing/2014/main" id="{83C0D4F1-0FD5-4C99-4AEA-8158A8DEE3DC}"/>
              </a:ext>
            </a:extLst>
          </p:cNvPr>
          <p:cNvSpPr/>
          <p:nvPr/>
        </p:nvSpPr>
        <p:spPr>
          <a:xfrm>
            <a:off x="5976522" y="4116735"/>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75" name="Straight Arrow Connector 74">
            <a:extLst>
              <a:ext uri="{FF2B5EF4-FFF2-40B4-BE49-F238E27FC236}">
                <a16:creationId xmlns:a16="http://schemas.microsoft.com/office/drawing/2014/main" id="{E51D082F-127E-4427-A845-FE53E83E10E8}"/>
              </a:ext>
            </a:extLst>
          </p:cNvPr>
          <p:cNvCxnSpPr>
            <a:cxnSpLocks/>
            <a:stCxn id="72" idx="2"/>
            <a:endCxn id="73" idx="0"/>
          </p:cNvCxnSpPr>
          <p:nvPr/>
        </p:nvCxnSpPr>
        <p:spPr>
          <a:xfrm flipH="1">
            <a:off x="6406970" y="3144671"/>
            <a:ext cx="95000" cy="321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4A019C40-1F21-C6CD-D4F4-96ABC6A4BBE6}"/>
              </a:ext>
            </a:extLst>
          </p:cNvPr>
          <p:cNvCxnSpPr>
            <a:cxnSpLocks/>
            <a:stCxn id="73" idx="2"/>
            <a:endCxn id="74" idx="0"/>
          </p:cNvCxnSpPr>
          <p:nvPr/>
        </p:nvCxnSpPr>
        <p:spPr>
          <a:xfrm flipH="1">
            <a:off x="6276341" y="3768798"/>
            <a:ext cx="130629" cy="347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Oval 76">
            <a:extLst>
              <a:ext uri="{FF2B5EF4-FFF2-40B4-BE49-F238E27FC236}">
                <a16:creationId xmlns:a16="http://schemas.microsoft.com/office/drawing/2014/main" id="{BC9BA821-28D6-2315-A039-B6BF818B78FA}"/>
              </a:ext>
            </a:extLst>
          </p:cNvPr>
          <p:cNvSpPr/>
          <p:nvPr/>
        </p:nvSpPr>
        <p:spPr>
          <a:xfrm>
            <a:off x="5370352" y="4728379"/>
            <a:ext cx="599639" cy="289143"/>
          </a:xfrm>
          <a:prstGeom prst="ellipse">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400" dirty="0">
              <a:solidFill>
                <a:schemeClr val="bg1"/>
              </a:solidFill>
            </a:endParaRPr>
          </a:p>
        </p:txBody>
      </p:sp>
      <p:sp>
        <p:nvSpPr>
          <p:cNvPr id="78" name="Oval 77">
            <a:extLst>
              <a:ext uri="{FF2B5EF4-FFF2-40B4-BE49-F238E27FC236}">
                <a16:creationId xmlns:a16="http://schemas.microsoft.com/office/drawing/2014/main" id="{D6696985-D313-9B25-8769-6D67B5B4F978}"/>
              </a:ext>
            </a:extLst>
          </p:cNvPr>
          <p:cNvSpPr/>
          <p:nvPr/>
        </p:nvSpPr>
        <p:spPr>
          <a:xfrm>
            <a:off x="6126109" y="4710367"/>
            <a:ext cx="599639" cy="289143"/>
          </a:xfrm>
          <a:prstGeom prst="ellipse">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400" dirty="0">
              <a:solidFill>
                <a:schemeClr val="bg1"/>
              </a:solidFill>
            </a:endParaRPr>
          </a:p>
        </p:txBody>
      </p:sp>
      <p:sp>
        <p:nvSpPr>
          <p:cNvPr id="79" name="Oval 78">
            <a:extLst>
              <a:ext uri="{FF2B5EF4-FFF2-40B4-BE49-F238E27FC236}">
                <a16:creationId xmlns:a16="http://schemas.microsoft.com/office/drawing/2014/main" id="{B7A30F30-4204-3474-C408-2A7B6D776A30}"/>
              </a:ext>
            </a:extLst>
          </p:cNvPr>
          <p:cNvSpPr/>
          <p:nvPr/>
        </p:nvSpPr>
        <p:spPr>
          <a:xfrm>
            <a:off x="6905786" y="4710367"/>
            <a:ext cx="599639" cy="289143"/>
          </a:xfrm>
          <a:prstGeom prst="ellipse">
            <a:avLst/>
          </a:prstGeom>
          <a:solidFill>
            <a:srgbClr val="FF7E79"/>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400" dirty="0">
              <a:solidFill>
                <a:schemeClr val="bg1"/>
              </a:solidFill>
            </a:endParaRPr>
          </a:p>
        </p:txBody>
      </p:sp>
      <p:cxnSp>
        <p:nvCxnSpPr>
          <p:cNvPr id="82" name="Straight Arrow Connector 81">
            <a:extLst>
              <a:ext uri="{FF2B5EF4-FFF2-40B4-BE49-F238E27FC236}">
                <a16:creationId xmlns:a16="http://schemas.microsoft.com/office/drawing/2014/main" id="{7A5D2C48-9942-0409-0D3F-83F4D87056FA}"/>
              </a:ext>
            </a:extLst>
          </p:cNvPr>
          <p:cNvCxnSpPr>
            <a:cxnSpLocks/>
            <a:stCxn id="47" idx="4"/>
            <a:endCxn id="72" idx="0"/>
          </p:cNvCxnSpPr>
          <p:nvPr/>
        </p:nvCxnSpPr>
        <p:spPr>
          <a:xfrm>
            <a:off x="6494116" y="2380245"/>
            <a:ext cx="7854" cy="462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84058DA-4550-CBE0-8CDE-EA0A6223715F}"/>
              </a:ext>
            </a:extLst>
          </p:cNvPr>
          <p:cNvCxnSpPr>
            <a:cxnSpLocks/>
            <a:stCxn id="50" idx="2"/>
            <a:endCxn id="77" idx="0"/>
          </p:cNvCxnSpPr>
          <p:nvPr/>
        </p:nvCxnSpPr>
        <p:spPr>
          <a:xfrm>
            <a:off x="5527667" y="4419147"/>
            <a:ext cx="142505" cy="309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64205E29-750A-76F4-FCE5-23329487285A}"/>
              </a:ext>
            </a:extLst>
          </p:cNvPr>
          <p:cNvCxnSpPr>
            <a:cxnSpLocks/>
            <a:stCxn id="74" idx="2"/>
            <a:endCxn id="78" idx="0"/>
          </p:cNvCxnSpPr>
          <p:nvPr/>
        </p:nvCxnSpPr>
        <p:spPr>
          <a:xfrm>
            <a:off x="6276341" y="4419147"/>
            <a:ext cx="149588" cy="291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3766B96F-925A-989D-CE7D-61DE8355BB8F}"/>
              </a:ext>
            </a:extLst>
          </p:cNvPr>
          <p:cNvCxnSpPr>
            <a:cxnSpLocks/>
            <a:stCxn id="69" idx="2"/>
            <a:endCxn id="79" idx="0"/>
          </p:cNvCxnSpPr>
          <p:nvPr/>
        </p:nvCxnSpPr>
        <p:spPr>
          <a:xfrm>
            <a:off x="7084153" y="4419147"/>
            <a:ext cx="121453" cy="291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Right Brace 93">
            <a:extLst>
              <a:ext uri="{FF2B5EF4-FFF2-40B4-BE49-F238E27FC236}">
                <a16:creationId xmlns:a16="http://schemas.microsoft.com/office/drawing/2014/main" id="{9C7E5C3D-6F9D-E7CC-0FA5-5E838FA27BA1}"/>
              </a:ext>
            </a:extLst>
          </p:cNvPr>
          <p:cNvSpPr/>
          <p:nvPr/>
        </p:nvSpPr>
        <p:spPr>
          <a:xfrm rot="5400000">
            <a:off x="5978756" y="4701978"/>
            <a:ext cx="117590" cy="82394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5" name="Straight Arrow Connector 94">
            <a:extLst>
              <a:ext uri="{FF2B5EF4-FFF2-40B4-BE49-F238E27FC236}">
                <a16:creationId xmlns:a16="http://schemas.microsoft.com/office/drawing/2014/main" id="{F09E2932-A555-C1D0-1CEB-D83C01A63FBE}"/>
              </a:ext>
            </a:extLst>
          </p:cNvPr>
          <p:cNvCxnSpPr>
            <a:cxnSpLocks/>
            <a:stCxn id="94" idx="1"/>
            <a:endCxn id="52" idx="1"/>
          </p:cNvCxnSpPr>
          <p:nvPr/>
        </p:nvCxnSpPr>
        <p:spPr>
          <a:xfrm>
            <a:off x="6037551" y="5172746"/>
            <a:ext cx="103420" cy="150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5724F274-380E-C988-E25B-7E773C33C798}"/>
              </a:ext>
            </a:extLst>
          </p:cNvPr>
          <p:cNvSpPr txBox="1"/>
          <p:nvPr/>
        </p:nvSpPr>
        <p:spPr>
          <a:xfrm>
            <a:off x="758626" y="5800986"/>
            <a:ext cx="2040495" cy="400110"/>
          </a:xfrm>
          <a:prstGeom prst="rect">
            <a:avLst/>
          </a:prstGeom>
          <a:noFill/>
        </p:spPr>
        <p:txBody>
          <a:bodyPr wrap="none" rtlCol="0">
            <a:spAutoFit/>
          </a:bodyPr>
          <a:lstStyle/>
          <a:p>
            <a:r>
              <a:rPr lang="en-US" sz="2000" dirty="0">
                <a:solidFill>
                  <a:schemeClr val="bg1">
                    <a:lumMod val="50000"/>
                  </a:schemeClr>
                </a:solidFill>
              </a:rPr>
              <a:t>Simple Prompting</a:t>
            </a:r>
          </a:p>
        </p:txBody>
      </p:sp>
      <p:sp>
        <p:nvSpPr>
          <p:cNvPr id="145" name="TextBox 144">
            <a:extLst>
              <a:ext uri="{FF2B5EF4-FFF2-40B4-BE49-F238E27FC236}">
                <a16:creationId xmlns:a16="http://schemas.microsoft.com/office/drawing/2014/main" id="{7B0E9737-750F-BF02-502C-0F2EDDB95555}"/>
              </a:ext>
            </a:extLst>
          </p:cNvPr>
          <p:cNvSpPr txBox="1"/>
          <p:nvPr/>
        </p:nvSpPr>
        <p:spPr>
          <a:xfrm>
            <a:off x="3305188" y="5800986"/>
            <a:ext cx="580608" cy="400110"/>
          </a:xfrm>
          <a:prstGeom prst="rect">
            <a:avLst/>
          </a:prstGeom>
          <a:noFill/>
        </p:spPr>
        <p:txBody>
          <a:bodyPr wrap="none" rtlCol="0">
            <a:spAutoFit/>
          </a:bodyPr>
          <a:lstStyle/>
          <a:p>
            <a:r>
              <a:rPr lang="en-US" sz="2000" dirty="0" err="1">
                <a:solidFill>
                  <a:schemeClr val="bg1">
                    <a:lumMod val="50000"/>
                  </a:schemeClr>
                </a:solidFill>
              </a:rPr>
              <a:t>CoT</a:t>
            </a:r>
            <a:endParaRPr lang="en-US" sz="2000" dirty="0">
              <a:solidFill>
                <a:schemeClr val="bg1">
                  <a:lumMod val="50000"/>
                </a:schemeClr>
              </a:solidFill>
            </a:endParaRPr>
          </a:p>
        </p:txBody>
      </p:sp>
      <p:sp>
        <p:nvSpPr>
          <p:cNvPr id="146" name="TextBox 145">
            <a:extLst>
              <a:ext uri="{FF2B5EF4-FFF2-40B4-BE49-F238E27FC236}">
                <a16:creationId xmlns:a16="http://schemas.microsoft.com/office/drawing/2014/main" id="{2E0CDB37-59CE-22D0-B4C3-DA1A09D54C5A}"/>
              </a:ext>
            </a:extLst>
          </p:cNvPr>
          <p:cNvSpPr txBox="1"/>
          <p:nvPr/>
        </p:nvSpPr>
        <p:spPr>
          <a:xfrm>
            <a:off x="5640915" y="5800986"/>
            <a:ext cx="1862176" cy="400110"/>
          </a:xfrm>
          <a:prstGeom prst="rect">
            <a:avLst/>
          </a:prstGeom>
          <a:noFill/>
        </p:spPr>
        <p:txBody>
          <a:bodyPr wrap="none" rtlCol="0">
            <a:spAutoFit/>
          </a:bodyPr>
          <a:lstStyle/>
          <a:p>
            <a:r>
              <a:rPr lang="en-US" sz="2000" dirty="0">
                <a:solidFill>
                  <a:schemeClr val="bg1">
                    <a:lumMod val="50000"/>
                  </a:schemeClr>
                </a:solidFill>
              </a:rPr>
              <a:t>Self Consistency</a:t>
            </a:r>
          </a:p>
        </p:txBody>
      </p:sp>
      <p:sp>
        <p:nvSpPr>
          <p:cNvPr id="51" name="Content Placeholder 2">
            <a:extLst>
              <a:ext uri="{FF2B5EF4-FFF2-40B4-BE49-F238E27FC236}">
                <a16:creationId xmlns:a16="http://schemas.microsoft.com/office/drawing/2014/main" id="{CA3B5A75-698F-7218-60A3-8FB50FC8464D}"/>
              </a:ext>
            </a:extLst>
          </p:cNvPr>
          <p:cNvSpPr>
            <a:spLocks noGrp="1"/>
          </p:cNvSpPr>
          <p:nvPr>
            <p:ph idx="1"/>
          </p:nvPr>
        </p:nvSpPr>
        <p:spPr>
          <a:xfrm>
            <a:off x="8274910" y="2035813"/>
            <a:ext cx="3644701" cy="4165283"/>
          </a:xfrm>
        </p:spPr>
        <p:txBody>
          <a:bodyPr>
            <a:normAutofit/>
          </a:bodyPr>
          <a:lstStyle/>
          <a:p>
            <a:pPr marL="0" indent="0">
              <a:buNone/>
            </a:pPr>
            <a:r>
              <a:rPr lang="en-US" sz="2400" dirty="0"/>
              <a:t>Self-consistency can improve the </a:t>
            </a:r>
            <a:r>
              <a:rPr lang="en-US" sz="2400" dirty="0" err="1"/>
              <a:t>CoTs</a:t>
            </a:r>
            <a:r>
              <a:rPr lang="en-US" sz="2400" dirty="0"/>
              <a:t> without the need of explicit verifier</a:t>
            </a:r>
          </a:p>
          <a:p>
            <a:pPr marL="0" indent="0">
              <a:buNone/>
            </a:pPr>
            <a:endParaRPr lang="en-US" sz="2400" dirty="0"/>
          </a:p>
          <a:p>
            <a:pPr marL="0" indent="0">
              <a:buNone/>
            </a:pPr>
            <a:r>
              <a:rPr lang="en-US" sz="2400" dirty="0"/>
              <a:t>It generate multiple thoughts and pick the most common ones by normalization and majority voting</a:t>
            </a:r>
          </a:p>
        </p:txBody>
      </p:sp>
    </p:spTree>
    <p:extLst>
      <p:ext uri="{BB962C8B-B14F-4D97-AF65-F5344CB8AC3E}">
        <p14:creationId xmlns:p14="http://schemas.microsoft.com/office/powerpoint/2010/main" val="9848777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F54C3-EFA4-D592-41A1-29CEE62F4421}"/>
              </a:ext>
            </a:extLst>
          </p:cNvPr>
          <p:cNvSpPr>
            <a:spLocks noGrp="1"/>
          </p:cNvSpPr>
          <p:nvPr>
            <p:ph type="title"/>
          </p:nvPr>
        </p:nvSpPr>
        <p:spPr>
          <a:xfrm>
            <a:off x="838199" y="365125"/>
            <a:ext cx="11010364" cy="859993"/>
          </a:xfrm>
        </p:spPr>
        <p:txBody>
          <a:bodyPr>
            <a:normAutofit/>
          </a:bodyPr>
          <a:lstStyle/>
          <a:p>
            <a:r>
              <a:rPr lang="en-US" dirty="0"/>
              <a:t>Verifiers to evaluate outcomes</a:t>
            </a:r>
          </a:p>
        </p:txBody>
      </p:sp>
      <p:pic>
        <p:nvPicPr>
          <p:cNvPr id="6" name="Content Placeholder 5" descr="A diagram of a generator&#10;&#10;Description automatically generated">
            <a:extLst>
              <a:ext uri="{FF2B5EF4-FFF2-40B4-BE49-F238E27FC236}">
                <a16:creationId xmlns:a16="http://schemas.microsoft.com/office/drawing/2014/main" id="{88059E88-14EE-7A10-54C9-A4732D8B6AB3}"/>
              </a:ext>
            </a:extLst>
          </p:cNvPr>
          <p:cNvPicPr>
            <a:picLocks noGrp="1" noChangeAspect="1"/>
          </p:cNvPicPr>
          <p:nvPr>
            <p:ph idx="1"/>
          </p:nvPr>
        </p:nvPicPr>
        <p:blipFill>
          <a:blip r:embed="rId2"/>
          <a:stretch>
            <a:fillRect/>
          </a:stretch>
        </p:blipFill>
        <p:spPr>
          <a:xfrm>
            <a:off x="1226015" y="3144895"/>
            <a:ext cx="6597535" cy="3028013"/>
          </a:xfrm>
        </p:spPr>
      </p:pic>
      <p:pic>
        <p:nvPicPr>
          <p:cNvPr id="4" name="Picture 3">
            <a:extLst>
              <a:ext uri="{FF2B5EF4-FFF2-40B4-BE49-F238E27FC236}">
                <a16:creationId xmlns:a16="http://schemas.microsoft.com/office/drawing/2014/main" id="{F3082B98-781C-3A18-45B3-52AE54100606}"/>
              </a:ext>
            </a:extLst>
          </p:cNvPr>
          <p:cNvPicPr>
            <a:picLocks noChangeAspect="1"/>
          </p:cNvPicPr>
          <p:nvPr/>
        </p:nvPicPr>
        <p:blipFill>
          <a:blip r:embed="rId3"/>
          <a:stretch>
            <a:fillRect/>
          </a:stretch>
        </p:blipFill>
        <p:spPr>
          <a:xfrm>
            <a:off x="8218464" y="3086598"/>
            <a:ext cx="3317146" cy="3356369"/>
          </a:xfrm>
          <a:prstGeom prst="rect">
            <a:avLst/>
          </a:prstGeom>
        </p:spPr>
      </p:pic>
      <p:sp>
        <p:nvSpPr>
          <p:cNvPr id="8" name="TextBox 7">
            <a:extLst>
              <a:ext uri="{FF2B5EF4-FFF2-40B4-BE49-F238E27FC236}">
                <a16:creationId xmlns:a16="http://schemas.microsoft.com/office/drawing/2014/main" id="{BAE116B3-351A-C094-C43F-2B2EF3FCD65D}"/>
              </a:ext>
            </a:extLst>
          </p:cNvPr>
          <p:cNvSpPr txBox="1"/>
          <p:nvPr/>
        </p:nvSpPr>
        <p:spPr>
          <a:xfrm>
            <a:off x="242385" y="6333321"/>
            <a:ext cx="6100996" cy="523220"/>
          </a:xfrm>
          <a:prstGeom prst="rect">
            <a:avLst/>
          </a:prstGeom>
          <a:noFill/>
        </p:spPr>
        <p:txBody>
          <a:bodyPr wrap="square">
            <a:spAutoFit/>
          </a:bodyPr>
          <a:lstStyle/>
          <a:p>
            <a:r>
              <a:rPr lang="en-US" sz="1400" dirty="0">
                <a:solidFill>
                  <a:schemeClr val="bg1">
                    <a:lumMod val="75000"/>
                  </a:schemeClr>
                </a:solidFill>
              </a:rPr>
              <a:t>K Cobbe et al., Training Verifiers to Solve Math Word Problems</a:t>
            </a:r>
          </a:p>
          <a:p>
            <a:r>
              <a:rPr lang="en-US" sz="1400" dirty="0">
                <a:solidFill>
                  <a:schemeClr val="bg1">
                    <a:lumMod val="75000"/>
                  </a:schemeClr>
                </a:solidFill>
              </a:rPr>
              <a:t>Slide Inspired by: Sasha Rush – o1 tutorial</a:t>
            </a:r>
          </a:p>
        </p:txBody>
      </p:sp>
      <p:sp>
        <p:nvSpPr>
          <p:cNvPr id="9" name="TextBox 8">
            <a:extLst>
              <a:ext uri="{FF2B5EF4-FFF2-40B4-BE49-F238E27FC236}">
                <a16:creationId xmlns:a16="http://schemas.microsoft.com/office/drawing/2014/main" id="{6E5C0C05-0E44-F63C-0C9E-0EE1574369B8}"/>
              </a:ext>
            </a:extLst>
          </p:cNvPr>
          <p:cNvSpPr txBox="1"/>
          <p:nvPr/>
        </p:nvSpPr>
        <p:spPr>
          <a:xfrm>
            <a:off x="8586364" y="3231630"/>
            <a:ext cx="2353455" cy="923330"/>
          </a:xfrm>
          <a:prstGeom prst="rect">
            <a:avLst/>
          </a:prstGeom>
          <a:noFill/>
        </p:spPr>
        <p:txBody>
          <a:bodyPr wrap="square" rtlCol="0">
            <a:spAutoFit/>
          </a:bodyPr>
          <a:lstStyle/>
          <a:p>
            <a:r>
              <a:rPr lang="en-US" dirty="0">
                <a:solidFill>
                  <a:schemeClr val="accent1">
                    <a:lumMod val="60000"/>
                    <a:lumOff val="40000"/>
                  </a:schemeClr>
                </a:solidFill>
              </a:rPr>
              <a:t>Inject new signal to the model to improve during test time</a:t>
            </a:r>
          </a:p>
        </p:txBody>
      </p:sp>
      <p:sp>
        <p:nvSpPr>
          <p:cNvPr id="3" name="Content Placeholder 2">
            <a:extLst>
              <a:ext uri="{FF2B5EF4-FFF2-40B4-BE49-F238E27FC236}">
                <a16:creationId xmlns:a16="http://schemas.microsoft.com/office/drawing/2014/main" id="{BCBBD480-03C5-35BD-87DA-C5B9FBC04DA7}"/>
              </a:ext>
            </a:extLst>
          </p:cNvPr>
          <p:cNvSpPr txBox="1">
            <a:spLocks/>
          </p:cNvSpPr>
          <p:nvPr/>
        </p:nvSpPr>
        <p:spPr>
          <a:xfrm>
            <a:off x="838200" y="1493799"/>
            <a:ext cx="9572897" cy="128525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Verifiers can be as simple as Regex or LLM as a judge</a:t>
            </a:r>
          </a:p>
          <a:p>
            <a:r>
              <a:rPr lang="en-US" sz="2400" b="1" dirty="0"/>
              <a:t>Learned verifiers </a:t>
            </a:r>
            <a:r>
              <a:rPr lang="en-US" sz="2400" dirty="0"/>
              <a:t>has received a lot of tracking in recent years</a:t>
            </a:r>
          </a:p>
          <a:p>
            <a:r>
              <a:rPr lang="en-US" sz="2400" dirty="0"/>
              <a:t>Reward models are also a type of verifiers (ORMs, PRMs)</a:t>
            </a:r>
          </a:p>
          <a:p>
            <a:endParaRPr lang="en-US" sz="2400" dirty="0"/>
          </a:p>
        </p:txBody>
      </p:sp>
    </p:spTree>
    <p:extLst>
      <p:ext uri="{BB962C8B-B14F-4D97-AF65-F5344CB8AC3E}">
        <p14:creationId xmlns:p14="http://schemas.microsoft.com/office/powerpoint/2010/main" val="24377047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CE3FD-675F-27D9-DE87-752C476621DC}"/>
              </a:ext>
            </a:extLst>
          </p:cNvPr>
          <p:cNvSpPr>
            <a:spLocks noGrp="1"/>
          </p:cNvSpPr>
          <p:nvPr>
            <p:ph type="title"/>
          </p:nvPr>
        </p:nvSpPr>
        <p:spPr/>
        <p:txBody>
          <a:bodyPr/>
          <a:lstStyle/>
          <a:p>
            <a:r>
              <a:rPr lang="en-US" dirty="0"/>
              <a:t>Advanced </a:t>
            </a:r>
            <a:r>
              <a:rPr lang="en-US" dirty="0" err="1"/>
              <a:t>CoTs</a:t>
            </a:r>
            <a:r>
              <a:rPr lang="en-US" dirty="0"/>
              <a:t> by using Verifiers</a:t>
            </a:r>
          </a:p>
        </p:txBody>
      </p:sp>
      <p:sp>
        <p:nvSpPr>
          <p:cNvPr id="33" name="Oval 32">
            <a:extLst>
              <a:ext uri="{FF2B5EF4-FFF2-40B4-BE49-F238E27FC236}">
                <a16:creationId xmlns:a16="http://schemas.microsoft.com/office/drawing/2014/main" id="{E20452D9-0F45-D56B-CF87-04B50EF4F35B}"/>
              </a:ext>
            </a:extLst>
          </p:cNvPr>
          <p:cNvSpPr/>
          <p:nvPr/>
        </p:nvSpPr>
        <p:spPr>
          <a:xfrm>
            <a:off x="8960324" y="1592299"/>
            <a:ext cx="914400" cy="39924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solidFill>
                  <a:schemeClr val="bg1"/>
                </a:solidFill>
              </a:rPr>
              <a:t>Input</a:t>
            </a:r>
          </a:p>
        </p:txBody>
      </p:sp>
      <p:sp>
        <p:nvSpPr>
          <p:cNvPr id="34" name="Rounded Rectangle 33">
            <a:extLst>
              <a:ext uri="{FF2B5EF4-FFF2-40B4-BE49-F238E27FC236}">
                <a16:creationId xmlns:a16="http://schemas.microsoft.com/office/drawing/2014/main" id="{28376C93-A653-3E76-C99F-6A8D007E9EBD}"/>
              </a:ext>
            </a:extLst>
          </p:cNvPr>
          <p:cNvSpPr/>
          <p:nvPr/>
        </p:nvSpPr>
        <p:spPr>
          <a:xfrm>
            <a:off x="9236458" y="2302352"/>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BA489886-9F47-D4D3-0F9B-600A4E1B2907}"/>
              </a:ext>
            </a:extLst>
          </p:cNvPr>
          <p:cNvSpPr/>
          <p:nvPr/>
        </p:nvSpPr>
        <p:spPr>
          <a:xfrm>
            <a:off x="8963326" y="2926479"/>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427AF8E4-6787-DB78-44B6-873809E92332}"/>
              </a:ext>
            </a:extLst>
          </p:cNvPr>
          <p:cNvCxnSpPr>
            <a:stCxn id="33" idx="4"/>
            <a:endCxn id="34" idx="0"/>
          </p:cNvCxnSpPr>
          <p:nvPr/>
        </p:nvCxnSpPr>
        <p:spPr>
          <a:xfrm>
            <a:off x="9417524" y="1991544"/>
            <a:ext cx="118753" cy="310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BAF6759-AA71-059D-B8D2-07C69276C1B9}"/>
              </a:ext>
            </a:extLst>
          </p:cNvPr>
          <p:cNvCxnSpPr>
            <a:cxnSpLocks/>
            <a:stCxn id="34" idx="2"/>
            <a:endCxn id="35" idx="0"/>
          </p:cNvCxnSpPr>
          <p:nvPr/>
        </p:nvCxnSpPr>
        <p:spPr>
          <a:xfrm flipH="1">
            <a:off x="9263145" y="2604764"/>
            <a:ext cx="273132" cy="321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5C41B049-1574-6CF4-0D13-C51765D79242}"/>
              </a:ext>
            </a:extLst>
          </p:cNvPr>
          <p:cNvCxnSpPr>
            <a:cxnSpLocks/>
            <a:stCxn id="35" idx="2"/>
            <a:endCxn id="153" idx="0"/>
          </p:cNvCxnSpPr>
          <p:nvPr/>
        </p:nvCxnSpPr>
        <p:spPr>
          <a:xfrm flipH="1">
            <a:off x="9079296" y="3228891"/>
            <a:ext cx="183849" cy="290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7DE22463-5EB7-936B-B0ED-E1557E83AE02}"/>
              </a:ext>
            </a:extLst>
          </p:cNvPr>
          <p:cNvSpPr/>
          <p:nvPr/>
        </p:nvSpPr>
        <p:spPr>
          <a:xfrm>
            <a:off x="9005528" y="3519286"/>
            <a:ext cx="147535" cy="147535"/>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54" name="Oval 153">
            <a:extLst>
              <a:ext uri="{FF2B5EF4-FFF2-40B4-BE49-F238E27FC236}">
                <a16:creationId xmlns:a16="http://schemas.microsoft.com/office/drawing/2014/main" id="{8C9573A4-C282-60EE-96FB-D8DA081250E7}"/>
              </a:ext>
            </a:extLst>
          </p:cNvPr>
          <p:cNvSpPr/>
          <p:nvPr/>
        </p:nvSpPr>
        <p:spPr>
          <a:xfrm>
            <a:off x="9350296" y="3519286"/>
            <a:ext cx="147535" cy="147535"/>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55" name="Oval 154">
            <a:extLst>
              <a:ext uri="{FF2B5EF4-FFF2-40B4-BE49-F238E27FC236}">
                <a16:creationId xmlns:a16="http://schemas.microsoft.com/office/drawing/2014/main" id="{4673E4ED-2507-5282-E933-B05494316626}"/>
              </a:ext>
            </a:extLst>
          </p:cNvPr>
          <p:cNvSpPr/>
          <p:nvPr/>
        </p:nvSpPr>
        <p:spPr>
          <a:xfrm>
            <a:off x="9210914" y="4128408"/>
            <a:ext cx="147535" cy="147535"/>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56" name="Oval 155">
            <a:extLst>
              <a:ext uri="{FF2B5EF4-FFF2-40B4-BE49-F238E27FC236}">
                <a16:creationId xmlns:a16="http://schemas.microsoft.com/office/drawing/2014/main" id="{0B991032-1FA5-3B98-6938-719B96BC7EF0}"/>
              </a:ext>
            </a:extLst>
          </p:cNvPr>
          <p:cNvSpPr/>
          <p:nvPr/>
        </p:nvSpPr>
        <p:spPr>
          <a:xfrm>
            <a:off x="9531399" y="4128243"/>
            <a:ext cx="147535" cy="147535"/>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57" name="Oval 156">
            <a:extLst>
              <a:ext uri="{FF2B5EF4-FFF2-40B4-BE49-F238E27FC236}">
                <a16:creationId xmlns:a16="http://schemas.microsoft.com/office/drawing/2014/main" id="{E3AE4566-8FC2-472A-E302-9797A4D10CC8}"/>
              </a:ext>
            </a:extLst>
          </p:cNvPr>
          <p:cNvSpPr/>
          <p:nvPr/>
        </p:nvSpPr>
        <p:spPr>
          <a:xfrm>
            <a:off x="9678934" y="3514420"/>
            <a:ext cx="147535" cy="147535"/>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58" name="Oval 157">
            <a:extLst>
              <a:ext uri="{FF2B5EF4-FFF2-40B4-BE49-F238E27FC236}">
                <a16:creationId xmlns:a16="http://schemas.microsoft.com/office/drawing/2014/main" id="{B1BB3BC0-1481-CC44-3F8D-BB10485262F8}"/>
              </a:ext>
            </a:extLst>
          </p:cNvPr>
          <p:cNvSpPr/>
          <p:nvPr/>
        </p:nvSpPr>
        <p:spPr>
          <a:xfrm>
            <a:off x="8555170" y="4781322"/>
            <a:ext cx="384342" cy="384342"/>
          </a:xfrm>
          <a:prstGeom prst="ellipse">
            <a:avLst/>
          </a:prstGeom>
          <a:solidFill>
            <a:srgbClr val="FF7E79"/>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bg1"/>
              </a:solidFill>
            </a:endParaRPr>
          </a:p>
        </p:txBody>
      </p:sp>
      <p:sp>
        <p:nvSpPr>
          <p:cNvPr id="160" name="Oval 159">
            <a:extLst>
              <a:ext uri="{FF2B5EF4-FFF2-40B4-BE49-F238E27FC236}">
                <a16:creationId xmlns:a16="http://schemas.microsoft.com/office/drawing/2014/main" id="{E5DAF9A6-CD76-BC3D-F4F3-7DF88979091D}"/>
              </a:ext>
            </a:extLst>
          </p:cNvPr>
          <p:cNvSpPr/>
          <p:nvPr/>
        </p:nvSpPr>
        <p:spPr>
          <a:xfrm>
            <a:off x="8931760" y="4117486"/>
            <a:ext cx="147535" cy="147535"/>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161" name="Straight Arrow Connector 160">
            <a:extLst>
              <a:ext uri="{FF2B5EF4-FFF2-40B4-BE49-F238E27FC236}">
                <a16:creationId xmlns:a16="http://schemas.microsoft.com/office/drawing/2014/main" id="{14688E0C-402A-C3A3-4A73-716D3DF14084}"/>
              </a:ext>
            </a:extLst>
          </p:cNvPr>
          <p:cNvCxnSpPr>
            <a:cxnSpLocks/>
            <a:stCxn id="35" idx="2"/>
            <a:endCxn id="154" idx="0"/>
          </p:cNvCxnSpPr>
          <p:nvPr/>
        </p:nvCxnSpPr>
        <p:spPr>
          <a:xfrm>
            <a:off x="9263145" y="3228891"/>
            <a:ext cx="160919" cy="290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832713A8-9B8B-FF3E-FBB0-3D23F9205EF9}"/>
              </a:ext>
            </a:extLst>
          </p:cNvPr>
          <p:cNvCxnSpPr>
            <a:cxnSpLocks/>
            <a:stCxn id="35" idx="2"/>
            <a:endCxn id="157" idx="0"/>
          </p:cNvCxnSpPr>
          <p:nvPr/>
        </p:nvCxnSpPr>
        <p:spPr>
          <a:xfrm>
            <a:off x="9263145" y="3228891"/>
            <a:ext cx="489557" cy="285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ECA9A3A2-BA6C-E045-D51B-385DDA919FC3}"/>
              </a:ext>
            </a:extLst>
          </p:cNvPr>
          <p:cNvCxnSpPr>
            <a:cxnSpLocks/>
            <a:stCxn id="154" idx="4"/>
            <a:endCxn id="160" idx="7"/>
          </p:cNvCxnSpPr>
          <p:nvPr/>
        </p:nvCxnSpPr>
        <p:spPr>
          <a:xfrm flipH="1">
            <a:off x="9057689" y="3666821"/>
            <a:ext cx="366375" cy="4722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209C008D-E824-ED3D-8C82-5C43A79FFCA1}"/>
              </a:ext>
            </a:extLst>
          </p:cNvPr>
          <p:cNvCxnSpPr>
            <a:cxnSpLocks/>
            <a:stCxn id="153" idx="4"/>
            <a:endCxn id="156" idx="0"/>
          </p:cNvCxnSpPr>
          <p:nvPr/>
        </p:nvCxnSpPr>
        <p:spPr>
          <a:xfrm>
            <a:off x="9079296" y="3666821"/>
            <a:ext cx="525871" cy="461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33AB77E8-4FC8-52DE-9790-A636E1016F14}"/>
              </a:ext>
            </a:extLst>
          </p:cNvPr>
          <p:cNvCxnSpPr>
            <a:cxnSpLocks/>
            <a:stCxn id="157" idx="4"/>
            <a:endCxn id="155" idx="0"/>
          </p:cNvCxnSpPr>
          <p:nvPr/>
        </p:nvCxnSpPr>
        <p:spPr>
          <a:xfrm flipH="1">
            <a:off x="9284682" y="3661955"/>
            <a:ext cx="468020" cy="466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B5FF83C7-D465-02FC-00A8-B4E9624B9D99}"/>
              </a:ext>
            </a:extLst>
          </p:cNvPr>
          <p:cNvCxnSpPr>
            <a:cxnSpLocks/>
            <a:stCxn id="155" idx="4"/>
            <a:endCxn id="158" idx="7"/>
          </p:cNvCxnSpPr>
          <p:nvPr/>
        </p:nvCxnSpPr>
        <p:spPr>
          <a:xfrm flipH="1">
            <a:off x="8883226" y="4275943"/>
            <a:ext cx="401456" cy="561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EDBB1BDE-36F4-FE13-93D6-A0F94A197BEC}"/>
              </a:ext>
            </a:extLst>
          </p:cNvPr>
          <p:cNvCxnSpPr>
            <a:cxnSpLocks/>
            <a:stCxn id="160" idx="4"/>
            <a:endCxn id="480" idx="1"/>
          </p:cNvCxnSpPr>
          <p:nvPr/>
        </p:nvCxnSpPr>
        <p:spPr>
          <a:xfrm>
            <a:off x="9005528" y="4265021"/>
            <a:ext cx="549677" cy="569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93DD07EB-7AC5-3C08-2D75-B4459605932D}"/>
              </a:ext>
            </a:extLst>
          </p:cNvPr>
          <p:cNvCxnSpPr>
            <a:cxnSpLocks/>
            <a:stCxn id="156" idx="4"/>
            <a:endCxn id="478" idx="0"/>
          </p:cNvCxnSpPr>
          <p:nvPr/>
        </p:nvCxnSpPr>
        <p:spPr>
          <a:xfrm flipH="1">
            <a:off x="9219710" y="4275778"/>
            <a:ext cx="385457" cy="500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6" name="Oval 185">
            <a:extLst>
              <a:ext uri="{FF2B5EF4-FFF2-40B4-BE49-F238E27FC236}">
                <a16:creationId xmlns:a16="http://schemas.microsoft.com/office/drawing/2014/main" id="{869E5D90-A2A6-804F-DCEE-5EDA0F03E521}"/>
              </a:ext>
            </a:extLst>
          </p:cNvPr>
          <p:cNvSpPr/>
          <p:nvPr/>
        </p:nvSpPr>
        <p:spPr>
          <a:xfrm>
            <a:off x="8673970" y="3514420"/>
            <a:ext cx="147535" cy="147535"/>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87" name="Oval 186">
            <a:extLst>
              <a:ext uri="{FF2B5EF4-FFF2-40B4-BE49-F238E27FC236}">
                <a16:creationId xmlns:a16="http://schemas.microsoft.com/office/drawing/2014/main" id="{90687ED5-7F7D-6043-7145-F2E8E8579A2B}"/>
              </a:ext>
            </a:extLst>
          </p:cNvPr>
          <p:cNvSpPr/>
          <p:nvPr/>
        </p:nvSpPr>
        <p:spPr>
          <a:xfrm>
            <a:off x="8792184" y="3845890"/>
            <a:ext cx="147535" cy="147535"/>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88" name="Oval 187">
            <a:extLst>
              <a:ext uri="{FF2B5EF4-FFF2-40B4-BE49-F238E27FC236}">
                <a16:creationId xmlns:a16="http://schemas.microsoft.com/office/drawing/2014/main" id="{FF0DA0BB-FEDF-6666-437C-502136671F6A}"/>
              </a:ext>
            </a:extLst>
          </p:cNvPr>
          <p:cNvSpPr/>
          <p:nvPr/>
        </p:nvSpPr>
        <p:spPr>
          <a:xfrm>
            <a:off x="10005804" y="4766418"/>
            <a:ext cx="399245" cy="399245"/>
          </a:xfrm>
          <a:prstGeom prst="ellipse">
            <a:avLst/>
          </a:prstGeom>
          <a:solidFill>
            <a:srgbClr val="FF7E79"/>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bg1"/>
              </a:solidFill>
            </a:endParaRPr>
          </a:p>
        </p:txBody>
      </p:sp>
      <p:sp>
        <p:nvSpPr>
          <p:cNvPr id="189" name="Oval 188">
            <a:extLst>
              <a:ext uri="{FF2B5EF4-FFF2-40B4-BE49-F238E27FC236}">
                <a16:creationId xmlns:a16="http://schemas.microsoft.com/office/drawing/2014/main" id="{07B3A6C2-6968-424C-B036-3A00EB1851A9}"/>
              </a:ext>
            </a:extLst>
          </p:cNvPr>
          <p:cNvSpPr/>
          <p:nvPr/>
        </p:nvSpPr>
        <p:spPr>
          <a:xfrm>
            <a:off x="8594263" y="4330656"/>
            <a:ext cx="147535" cy="147535"/>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190" name="Straight Arrow Connector 189">
            <a:extLst>
              <a:ext uri="{FF2B5EF4-FFF2-40B4-BE49-F238E27FC236}">
                <a16:creationId xmlns:a16="http://schemas.microsoft.com/office/drawing/2014/main" id="{9D1011B7-720D-45E9-8D64-04B2A1654DFC}"/>
              </a:ext>
            </a:extLst>
          </p:cNvPr>
          <p:cNvCxnSpPr>
            <a:cxnSpLocks/>
            <a:stCxn id="186" idx="4"/>
            <a:endCxn id="187" idx="0"/>
          </p:cNvCxnSpPr>
          <p:nvPr/>
        </p:nvCxnSpPr>
        <p:spPr>
          <a:xfrm>
            <a:off x="8747738" y="3661955"/>
            <a:ext cx="118214" cy="1839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6928E5E5-2535-D09B-EE37-8B52D34594ED}"/>
              </a:ext>
            </a:extLst>
          </p:cNvPr>
          <p:cNvCxnSpPr>
            <a:cxnSpLocks/>
            <a:stCxn id="187" idx="4"/>
            <a:endCxn id="189" idx="0"/>
          </p:cNvCxnSpPr>
          <p:nvPr/>
        </p:nvCxnSpPr>
        <p:spPr>
          <a:xfrm flipH="1">
            <a:off x="8668031" y="3993425"/>
            <a:ext cx="197921" cy="3372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7E5B7D79-48C0-FC71-1DB0-32FB98A65B0D}"/>
              </a:ext>
            </a:extLst>
          </p:cNvPr>
          <p:cNvCxnSpPr>
            <a:cxnSpLocks/>
            <a:stCxn id="189" idx="6"/>
            <a:endCxn id="188" idx="1"/>
          </p:cNvCxnSpPr>
          <p:nvPr/>
        </p:nvCxnSpPr>
        <p:spPr>
          <a:xfrm>
            <a:off x="8741798" y="4404424"/>
            <a:ext cx="1322474" cy="420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4860D164-4FF9-1A73-4AE2-DA4EEB5A7621}"/>
              </a:ext>
            </a:extLst>
          </p:cNvPr>
          <p:cNvCxnSpPr>
            <a:cxnSpLocks/>
            <a:stCxn id="35" idx="2"/>
            <a:endCxn id="186" idx="7"/>
          </p:cNvCxnSpPr>
          <p:nvPr/>
        </p:nvCxnSpPr>
        <p:spPr>
          <a:xfrm flipH="1">
            <a:off x="8799899" y="3228891"/>
            <a:ext cx="463246" cy="307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2" name="TextBox 201">
            <a:extLst>
              <a:ext uri="{FF2B5EF4-FFF2-40B4-BE49-F238E27FC236}">
                <a16:creationId xmlns:a16="http://schemas.microsoft.com/office/drawing/2014/main" id="{CED71C99-1816-5570-6F47-EC8A3B348DDE}"/>
              </a:ext>
            </a:extLst>
          </p:cNvPr>
          <p:cNvSpPr txBox="1"/>
          <p:nvPr/>
        </p:nvSpPr>
        <p:spPr>
          <a:xfrm>
            <a:off x="8120918" y="5554820"/>
            <a:ext cx="2917198" cy="707886"/>
          </a:xfrm>
          <a:prstGeom prst="rect">
            <a:avLst/>
          </a:prstGeom>
          <a:noFill/>
        </p:spPr>
        <p:txBody>
          <a:bodyPr wrap="square" rtlCol="0">
            <a:spAutoFit/>
          </a:bodyPr>
          <a:lstStyle>
            <a:defPPr>
              <a:defRPr lang="en-US"/>
            </a:defPPr>
            <a:lvl1pPr>
              <a:defRPr sz="2000">
                <a:solidFill>
                  <a:schemeClr val="bg1">
                    <a:lumMod val="50000"/>
                  </a:schemeClr>
                </a:solidFill>
              </a:defRPr>
            </a:lvl1pPr>
          </a:lstStyle>
          <a:p>
            <a:pPr algn="ctr"/>
            <a:r>
              <a:rPr lang="en-US" dirty="0"/>
              <a:t>Monte-Carlo Roll-outs to check each step of </a:t>
            </a:r>
            <a:r>
              <a:rPr lang="en-US" dirty="0" err="1"/>
              <a:t>CoT</a:t>
            </a:r>
            <a:endParaRPr lang="en-US" dirty="0"/>
          </a:p>
        </p:txBody>
      </p:sp>
      <p:sp>
        <p:nvSpPr>
          <p:cNvPr id="364" name="Oval 363">
            <a:extLst>
              <a:ext uri="{FF2B5EF4-FFF2-40B4-BE49-F238E27FC236}">
                <a16:creationId xmlns:a16="http://schemas.microsoft.com/office/drawing/2014/main" id="{CA0F237B-D6B2-BDC5-D602-66EDDC87E50E}"/>
              </a:ext>
            </a:extLst>
          </p:cNvPr>
          <p:cNvSpPr/>
          <p:nvPr/>
        </p:nvSpPr>
        <p:spPr>
          <a:xfrm>
            <a:off x="2245871" y="1613702"/>
            <a:ext cx="914400" cy="39924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solidFill>
                  <a:schemeClr val="bg1"/>
                </a:solidFill>
              </a:rPr>
              <a:t>Input</a:t>
            </a:r>
          </a:p>
        </p:txBody>
      </p:sp>
      <p:sp>
        <p:nvSpPr>
          <p:cNvPr id="365" name="Rounded Rectangle 364">
            <a:extLst>
              <a:ext uri="{FF2B5EF4-FFF2-40B4-BE49-F238E27FC236}">
                <a16:creationId xmlns:a16="http://schemas.microsoft.com/office/drawing/2014/main" id="{2B75F98B-1132-B703-895A-0317019905A8}"/>
              </a:ext>
            </a:extLst>
          </p:cNvPr>
          <p:cNvSpPr/>
          <p:nvPr/>
        </p:nvSpPr>
        <p:spPr>
          <a:xfrm>
            <a:off x="1579307" y="2474961"/>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66" name="Rounded Rectangle 365">
            <a:extLst>
              <a:ext uri="{FF2B5EF4-FFF2-40B4-BE49-F238E27FC236}">
                <a16:creationId xmlns:a16="http://schemas.microsoft.com/office/drawing/2014/main" id="{A53536F6-B090-E4A6-1264-8C6C43D06B88}"/>
              </a:ext>
            </a:extLst>
          </p:cNvPr>
          <p:cNvSpPr/>
          <p:nvPr/>
        </p:nvSpPr>
        <p:spPr>
          <a:xfrm>
            <a:off x="1184711" y="3135826"/>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67" name="Rounded Rectangle 366">
            <a:extLst>
              <a:ext uri="{FF2B5EF4-FFF2-40B4-BE49-F238E27FC236}">
                <a16:creationId xmlns:a16="http://schemas.microsoft.com/office/drawing/2014/main" id="{8FD0DB89-0E42-1E97-5435-35BA18C96B7C}"/>
              </a:ext>
            </a:extLst>
          </p:cNvPr>
          <p:cNvSpPr/>
          <p:nvPr/>
        </p:nvSpPr>
        <p:spPr>
          <a:xfrm>
            <a:off x="923301" y="3756523"/>
            <a:ext cx="599638" cy="302412"/>
          </a:xfrm>
          <a:prstGeom prst="roundRect">
            <a:avLst/>
          </a:prstGeom>
          <a:solidFill>
            <a:srgbClr val="FF7E79">
              <a:alpha val="50196"/>
            </a:srgb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bg1"/>
              </a:solidFill>
            </a:endParaRPr>
          </a:p>
        </p:txBody>
      </p:sp>
      <p:sp>
        <p:nvSpPr>
          <p:cNvPr id="368" name="Oval 367">
            <a:extLst>
              <a:ext uri="{FF2B5EF4-FFF2-40B4-BE49-F238E27FC236}">
                <a16:creationId xmlns:a16="http://schemas.microsoft.com/office/drawing/2014/main" id="{6A850990-2CF0-34CE-0220-75C04A8CF524}"/>
              </a:ext>
            </a:extLst>
          </p:cNvPr>
          <p:cNvSpPr/>
          <p:nvPr/>
        </p:nvSpPr>
        <p:spPr>
          <a:xfrm>
            <a:off x="2117920" y="4897815"/>
            <a:ext cx="998847" cy="39924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a:solidFill>
                  <a:schemeClr val="bg1"/>
                </a:solidFill>
              </a:rPr>
              <a:t>Output</a:t>
            </a:r>
          </a:p>
        </p:txBody>
      </p:sp>
      <p:cxnSp>
        <p:nvCxnSpPr>
          <p:cNvPr id="369" name="Straight Arrow Connector 368">
            <a:extLst>
              <a:ext uri="{FF2B5EF4-FFF2-40B4-BE49-F238E27FC236}">
                <a16:creationId xmlns:a16="http://schemas.microsoft.com/office/drawing/2014/main" id="{CC42857B-4DF3-4988-49F1-A5E0C7038657}"/>
              </a:ext>
            </a:extLst>
          </p:cNvPr>
          <p:cNvCxnSpPr>
            <a:stCxn id="364" idx="4"/>
            <a:endCxn id="365" idx="0"/>
          </p:cNvCxnSpPr>
          <p:nvPr/>
        </p:nvCxnSpPr>
        <p:spPr>
          <a:xfrm flipH="1">
            <a:off x="1879126" y="2012947"/>
            <a:ext cx="823945" cy="462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0" name="Straight Arrow Connector 369">
            <a:extLst>
              <a:ext uri="{FF2B5EF4-FFF2-40B4-BE49-F238E27FC236}">
                <a16:creationId xmlns:a16="http://schemas.microsoft.com/office/drawing/2014/main" id="{7DD60576-A8B9-789B-46D7-243E34CFF8E3}"/>
              </a:ext>
            </a:extLst>
          </p:cNvPr>
          <p:cNvCxnSpPr>
            <a:cxnSpLocks/>
            <a:stCxn id="365" idx="2"/>
            <a:endCxn id="366" idx="0"/>
          </p:cNvCxnSpPr>
          <p:nvPr/>
        </p:nvCxnSpPr>
        <p:spPr>
          <a:xfrm flipH="1">
            <a:off x="1484530" y="2777373"/>
            <a:ext cx="394596" cy="358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1" name="Straight Arrow Connector 370">
            <a:extLst>
              <a:ext uri="{FF2B5EF4-FFF2-40B4-BE49-F238E27FC236}">
                <a16:creationId xmlns:a16="http://schemas.microsoft.com/office/drawing/2014/main" id="{B0E0E90D-7312-3AA1-A915-9697F8491314}"/>
              </a:ext>
            </a:extLst>
          </p:cNvPr>
          <p:cNvCxnSpPr>
            <a:cxnSpLocks/>
            <a:stCxn id="366" idx="2"/>
            <a:endCxn id="367" idx="0"/>
          </p:cNvCxnSpPr>
          <p:nvPr/>
        </p:nvCxnSpPr>
        <p:spPr>
          <a:xfrm flipH="1">
            <a:off x="1223120" y="3438238"/>
            <a:ext cx="261410" cy="318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2" name="Straight Arrow Connector 371">
            <a:extLst>
              <a:ext uri="{FF2B5EF4-FFF2-40B4-BE49-F238E27FC236}">
                <a16:creationId xmlns:a16="http://schemas.microsoft.com/office/drawing/2014/main" id="{4F7BF3AD-5B8F-D0DC-DF85-9BA1C5D0B19E}"/>
              </a:ext>
            </a:extLst>
          </p:cNvPr>
          <p:cNvCxnSpPr>
            <a:cxnSpLocks/>
            <a:stCxn id="364" idx="4"/>
            <a:endCxn id="373" idx="0"/>
          </p:cNvCxnSpPr>
          <p:nvPr/>
        </p:nvCxnSpPr>
        <p:spPr>
          <a:xfrm>
            <a:off x="2703071" y="2012947"/>
            <a:ext cx="708790" cy="462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3" name="Rounded Rectangle 372">
            <a:extLst>
              <a:ext uri="{FF2B5EF4-FFF2-40B4-BE49-F238E27FC236}">
                <a16:creationId xmlns:a16="http://schemas.microsoft.com/office/drawing/2014/main" id="{21A49B0B-027A-BB20-24CF-D9BB4CF3D309}"/>
              </a:ext>
            </a:extLst>
          </p:cNvPr>
          <p:cNvSpPr/>
          <p:nvPr/>
        </p:nvSpPr>
        <p:spPr>
          <a:xfrm>
            <a:off x="3112042" y="2474961"/>
            <a:ext cx="599638" cy="302412"/>
          </a:xfrm>
          <a:prstGeom prst="roundRect">
            <a:avLst/>
          </a:prstGeom>
          <a:solidFill>
            <a:srgbClr val="FF7E79">
              <a:alpha val="50196"/>
            </a:srgb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bg1"/>
              </a:solidFill>
            </a:endParaRPr>
          </a:p>
        </p:txBody>
      </p:sp>
      <p:sp>
        <p:nvSpPr>
          <p:cNvPr id="374" name="Rounded Rectangle 373">
            <a:extLst>
              <a:ext uri="{FF2B5EF4-FFF2-40B4-BE49-F238E27FC236}">
                <a16:creationId xmlns:a16="http://schemas.microsoft.com/office/drawing/2014/main" id="{3710B731-9043-72BD-9467-82104F4F9A9B}"/>
              </a:ext>
            </a:extLst>
          </p:cNvPr>
          <p:cNvSpPr/>
          <p:nvPr/>
        </p:nvSpPr>
        <p:spPr>
          <a:xfrm>
            <a:off x="2817402" y="3099088"/>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75" name="Rounded Rectangle 374">
            <a:extLst>
              <a:ext uri="{FF2B5EF4-FFF2-40B4-BE49-F238E27FC236}">
                <a16:creationId xmlns:a16="http://schemas.microsoft.com/office/drawing/2014/main" id="{9E3C9234-BF1A-1F4C-D075-9290990E4C29}"/>
              </a:ext>
            </a:extLst>
          </p:cNvPr>
          <p:cNvSpPr/>
          <p:nvPr/>
        </p:nvSpPr>
        <p:spPr>
          <a:xfrm>
            <a:off x="2997740" y="3749437"/>
            <a:ext cx="599638" cy="302412"/>
          </a:xfrm>
          <a:prstGeom prst="roundRect">
            <a:avLst/>
          </a:prstGeom>
          <a:solidFill>
            <a:srgbClr val="FF7E79"/>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bg1"/>
              </a:solidFill>
            </a:endParaRPr>
          </a:p>
        </p:txBody>
      </p:sp>
      <p:cxnSp>
        <p:nvCxnSpPr>
          <p:cNvPr id="376" name="Straight Arrow Connector 375">
            <a:extLst>
              <a:ext uri="{FF2B5EF4-FFF2-40B4-BE49-F238E27FC236}">
                <a16:creationId xmlns:a16="http://schemas.microsoft.com/office/drawing/2014/main" id="{E3BB012F-1873-4EB4-5686-E890E98B358F}"/>
              </a:ext>
            </a:extLst>
          </p:cNvPr>
          <p:cNvCxnSpPr>
            <a:cxnSpLocks/>
            <a:stCxn id="378" idx="2"/>
            <a:endCxn id="374" idx="0"/>
          </p:cNvCxnSpPr>
          <p:nvPr/>
        </p:nvCxnSpPr>
        <p:spPr>
          <a:xfrm>
            <a:off x="2639675" y="2777373"/>
            <a:ext cx="477546" cy="321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7" name="Straight Arrow Connector 376">
            <a:extLst>
              <a:ext uri="{FF2B5EF4-FFF2-40B4-BE49-F238E27FC236}">
                <a16:creationId xmlns:a16="http://schemas.microsoft.com/office/drawing/2014/main" id="{FEB7FCCD-40B3-ECBF-5649-3078A31D45C4}"/>
              </a:ext>
            </a:extLst>
          </p:cNvPr>
          <p:cNvCxnSpPr>
            <a:cxnSpLocks/>
            <a:stCxn id="374" idx="2"/>
            <a:endCxn id="375" idx="0"/>
          </p:cNvCxnSpPr>
          <p:nvPr/>
        </p:nvCxnSpPr>
        <p:spPr>
          <a:xfrm>
            <a:off x="3117221" y="3401500"/>
            <a:ext cx="180338" cy="347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8" name="Rounded Rectangle 377">
            <a:extLst>
              <a:ext uri="{FF2B5EF4-FFF2-40B4-BE49-F238E27FC236}">
                <a16:creationId xmlns:a16="http://schemas.microsoft.com/office/drawing/2014/main" id="{D7C6828A-D07D-EDDD-E1A9-3133DF086C22}"/>
              </a:ext>
            </a:extLst>
          </p:cNvPr>
          <p:cNvSpPr/>
          <p:nvPr/>
        </p:nvSpPr>
        <p:spPr>
          <a:xfrm>
            <a:off x="2339856" y="2474961"/>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79" name="Rounded Rectangle 378">
            <a:extLst>
              <a:ext uri="{FF2B5EF4-FFF2-40B4-BE49-F238E27FC236}">
                <a16:creationId xmlns:a16="http://schemas.microsoft.com/office/drawing/2014/main" id="{FE02A57E-7C88-32D7-4AFA-B3BEACF90CE4}"/>
              </a:ext>
            </a:extLst>
          </p:cNvPr>
          <p:cNvSpPr/>
          <p:nvPr/>
        </p:nvSpPr>
        <p:spPr>
          <a:xfrm>
            <a:off x="2058544" y="3099088"/>
            <a:ext cx="599638" cy="302412"/>
          </a:xfrm>
          <a:prstGeom prst="roundRect">
            <a:avLst/>
          </a:prstGeom>
          <a:solidFill>
            <a:srgbClr val="FF7E79">
              <a:alpha val="50196"/>
            </a:srgb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bg1"/>
              </a:solidFill>
            </a:endParaRPr>
          </a:p>
        </p:txBody>
      </p:sp>
      <p:sp>
        <p:nvSpPr>
          <p:cNvPr id="380" name="Rounded Rectangle 379">
            <a:extLst>
              <a:ext uri="{FF2B5EF4-FFF2-40B4-BE49-F238E27FC236}">
                <a16:creationId xmlns:a16="http://schemas.microsoft.com/office/drawing/2014/main" id="{2DD86F08-EE7D-10E1-0989-29565DD38175}"/>
              </a:ext>
            </a:extLst>
          </p:cNvPr>
          <p:cNvSpPr/>
          <p:nvPr/>
        </p:nvSpPr>
        <p:spPr>
          <a:xfrm>
            <a:off x="2296992" y="3749437"/>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381" name="Straight Arrow Connector 380">
            <a:extLst>
              <a:ext uri="{FF2B5EF4-FFF2-40B4-BE49-F238E27FC236}">
                <a16:creationId xmlns:a16="http://schemas.microsoft.com/office/drawing/2014/main" id="{FA5676F0-1174-1FDC-8AB3-7D025601201A}"/>
              </a:ext>
            </a:extLst>
          </p:cNvPr>
          <p:cNvCxnSpPr>
            <a:cxnSpLocks/>
            <a:stCxn id="378" idx="2"/>
            <a:endCxn id="500" idx="0"/>
          </p:cNvCxnSpPr>
          <p:nvPr/>
        </p:nvCxnSpPr>
        <p:spPr>
          <a:xfrm>
            <a:off x="2639675" y="2777373"/>
            <a:ext cx="1248554" cy="321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2" name="Straight Arrow Connector 381">
            <a:extLst>
              <a:ext uri="{FF2B5EF4-FFF2-40B4-BE49-F238E27FC236}">
                <a16:creationId xmlns:a16="http://schemas.microsoft.com/office/drawing/2014/main" id="{903C6257-8D51-7F5B-C667-7A5FBD7862F1}"/>
              </a:ext>
            </a:extLst>
          </p:cNvPr>
          <p:cNvCxnSpPr>
            <a:cxnSpLocks/>
            <a:stCxn id="374" idx="2"/>
            <a:endCxn id="380" idx="0"/>
          </p:cNvCxnSpPr>
          <p:nvPr/>
        </p:nvCxnSpPr>
        <p:spPr>
          <a:xfrm flipH="1">
            <a:off x="2596811" y="3401500"/>
            <a:ext cx="520410" cy="347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3" name="Straight Arrow Connector 382">
            <a:extLst>
              <a:ext uri="{FF2B5EF4-FFF2-40B4-BE49-F238E27FC236}">
                <a16:creationId xmlns:a16="http://schemas.microsoft.com/office/drawing/2014/main" id="{B153BBF2-F3AE-8321-34BD-38C1A82A5B10}"/>
              </a:ext>
            </a:extLst>
          </p:cNvPr>
          <p:cNvCxnSpPr>
            <a:cxnSpLocks/>
            <a:stCxn id="364" idx="4"/>
            <a:endCxn id="378" idx="0"/>
          </p:cNvCxnSpPr>
          <p:nvPr/>
        </p:nvCxnSpPr>
        <p:spPr>
          <a:xfrm flipH="1">
            <a:off x="2639675" y="2012947"/>
            <a:ext cx="63396" cy="462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4" name="Straight Arrow Connector 383">
            <a:extLst>
              <a:ext uri="{FF2B5EF4-FFF2-40B4-BE49-F238E27FC236}">
                <a16:creationId xmlns:a16="http://schemas.microsoft.com/office/drawing/2014/main" id="{C907420D-F533-5FCF-5D5E-DF060A90CB57}"/>
              </a:ext>
            </a:extLst>
          </p:cNvPr>
          <p:cNvCxnSpPr>
            <a:cxnSpLocks/>
            <a:stCxn id="380" idx="2"/>
            <a:endCxn id="387" idx="0"/>
          </p:cNvCxnSpPr>
          <p:nvPr/>
        </p:nvCxnSpPr>
        <p:spPr>
          <a:xfrm>
            <a:off x="2596811" y="4051849"/>
            <a:ext cx="16271" cy="284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5" name="Rounded Rectangle 384">
            <a:extLst>
              <a:ext uri="{FF2B5EF4-FFF2-40B4-BE49-F238E27FC236}">
                <a16:creationId xmlns:a16="http://schemas.microsoft.com/office/drawing/2014/main" id="{13E63860-6518-40A9-3461-EDA09880B898}"/>
              </a:ext>
            </a:extLst>
          </p:cNvPr>
          <p:cNvSpPr/>
          <p:nvPr/>
        </p:nvSpPr>
        <p:spPr>
          <a:xfrm>
            <a:off x="1604010" y="3755630"/>
            <a:ext cx="599638" cy="302412"/>
          </a:xfrm>
          <a:prstGeom prst="roundRect">
            <a:avLst/>
          </a:prstGeom>
          <a:solidFill>
            <a:srgbClr val="FF7E79"/>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bg1"/>
              </a:solidFill>
            </a:endParaRPr>
          </a:p>
        </p:txBody>
      </p:sp>
      <p:cxnSp>
        <p:nvCxnSpPr>
          <p:cNvPr id="386" name="Straight Arrow Connector 385">
            <a:extLst>
              <a:ext uri="{FF2B5EF4-FFF2-40B4-BE49-F238E27FC236}">
                <a16:creationId xmlns:a16="http://schemas.microsoft.com/office/drawing/2014/main" id="{3DC380DE-D1B4-B50C-995A-91A935C477EF}"/>
              </a:ext>
            </a:extLst>
          </p:cNvPr>
          <p:cNvCxnSpPr>
            <a:cxnSpLocks/>
            <a:stCxn id="366" idx="2"/>
            <a:endCxn id="385" idx="0"/>
          </p:cNvCxnSpPr>
          <p:nvPr/>
        </p:nvCxnSpPr>
        <p:spPr>
          <a:xfrm>
            <a:off x="1484530" y="3438238"/>
            <a:ext cx="419299" cy="317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7" name="Rounded Rectangle 386">
            <a:extLst>
              <a:ext uri="{FF2B5EF4-FFF2-40B4-BE49-F238E27FC236}">
                <a16:creationId xmlns:a16="http://schemas.microsoft.com/office/drawing/2014/main" id="{72627A8B-B552-449F-7C53-B283C601A7CC}"/>
              </a:ext>
            </a:extLst>
          </p:cNvPr>
          <p:cNvSpPr/>
          <p:nvPr/>
        </p:nvSpPr>
        <p:spPr>
          <a:xfrm>
            <a:off x="2313263" y="4335993"/>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388" name="Straight Arrow Connector 387">
            <a:extLst>
              <a:ext uri="{FF2B5EF4-FFF2-40B4-BE49-F238E27FC236}">
                <a16:creationId xmlns:a16="http://schemas.microsoft.com/office/drawing/2014/main" id="{86C6A366-3AC4-FDD1-FDB0-FE82E34EC379}"/>
              </a:ext>
            </a:extLst>
          </p:cNvPr>
          <p:cNvCxnSpPr>
            <a:cxnSpLocks/>
            <a:stCxn id="387" idx="2"/>
            <a:endCxn id="368" idx="0"/>
          </p:cNvCxnSpPr>
          <p:nvPr/>
        </p:nvCxnSpPr>
        <p:spPr>
          <a:xfrm>
            <a:off x="2613082" y="4638405"/>
            <a:ext cx="4262" cy="259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9" name="TextBox 388">
            <a:extLst>
              <a:ext uri="{FF2B5EF4-FFF2-40B4-BE49-F238E27FC236}">
                <a16:creationId xmlns:a16="http://schemas.microsoft.com/office/drawing/2014/main" id="{AC6DB69A-7F5B-1539-790F-143B9CB73108}"/>
              </a:ext>
            </a:extLst>
          </p:cNvPr>
          <p:cNvSpPr txBox="1"/>
          <p:nvPr/>
        </p:nvSpPr>
        <p:spPr>
          <a:xfrm>
            <a:off x="1781853" y="5439881"/>
            <a:ext cx="1833322" cy="400110"/>
          </a:xfrm>
          <a:prstGeom prst="rect">
            <a:avLst/>
          </a:prstGeom>
          <a:noFill/>
        </p:spPr>
        <p:txBody>
          <a:bodyPr wrap="none" rtlCol="0">
            <a:spAutoFit/>
          </a:bodyPr>
          <a:lstStyle/>
          <a:p>
            <a:r>
              <a:rPr lang="en-US" sz="2000" dirty="0">
                <a:solidFill>
                  <a:schemeClr val="bg1">
                    <a:lumMod val="50000"/>
                  </a:schemeClr>
                </a:solidFill>
              </a:rPr>
              <a:t>Tree of Thought</a:t>
            </a:r>
          </a:p>
        </p:txBody>
      </p:sp>
      <p:sp>
        <p:nvSpPr>
          <p:cNvPr id="390" name="Oval 389">
            <a:extLst>
              <a:ext uri="{FF2B5EF4-FFF2-40B4-BE49-F238E27FC236}">
                <a16:creationId xmlns:a16="http://schemas.microsoft.com/office/drawing/2014/main" id="{52E8A744-31AB-9909-4618-44ABBD7CEECB}"/>
              </a:ext>
            </a:extLst>
          </p:cNvPr>
          <p:cNvSpPr/>
          <p:nvPr/>
        </p:nvSpPr>
        <p:spPr>
          <a:xfrm>
            <a:off x="5945323" y="1679339"/>
            <a:ext cx="914400" cy="39924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solidFill>
                  <a:schemeClr val="bg1"/>
                </a:solidFill>
              </a:rPr>
              <a:t>Input</a:t>
            </a:r>
          </a:p>
        </p:txBody>
      </p:sp>
      <p:sp>
        <p:nvSpPr>
          <p:cNvPr id="391" name="Rounded Rectangle 390">
            <a:extLst>
              <a:ext uri="{FF2B5EF4-FFF2-40B4-BE49-F238E27FC236}">
                <a16:creationId xmlns:a16="http://schemas.microsoft.com/office/drawing/2014/main" id="{7F46D282-3689-F8E3-E9BF-E8E17D3A8DC0}"/>
              </a:ext>
            </a:extLst>
          </p:cNvPr>
          <p:cNvSpPr/>
          <p:nvPr/>
        </p:nvSpPr>
        <p:spPr>
          <a:xfrm>
            <a:off x="5088754" y="2540598"/>
            <a:ext cx="341622"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92" name="Rounded Rectangle 391">
            <a:extLst>
              <a:ext uri="{FF2B5EF4-FFF2-40B4-BE49-F238E27FC236}">
                <a16:creationId xmlns:a16="http://schemas.microsoft.com/office/drawing/2014/main" id="{56BD80CA-EF81-C3A6-8955-32AE2C5C1681}"/>
              </a:ext>
            </a:extLst>
          </p:cNvPr>
          <p:cNvSpPr/>
          <p:nvPr/>
        </p:nvSpPr>
        <p:spPr>
          <a:xfrm>
            <a:off x="5066187" y="3164725"/>
            <a:ext cx="341622"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93" name="Rounded Rectangle 392">
            <a:extLst>
              <a:ext uri="{FF2B5EF4-FFF2-40B4-BE49-F238E27FC236}">
                <a16:creationId xmlns:a16="http://schemas.microsoft.com/office/drawing/2014/main" id="{ACE054FB-2DFC-2CC5-2DBD-4B7E0B3B847C}"/>
              </a:ext>
            </a:extLst>
          </p:cNvPr>
          <p:cNvSpPr/>
          <p:nvPr/>
        </p:nvSpPr>
        <p:spPr>
          <a:xfrm>
            <a:off x="5136255" y="3815074"/>
            <a:ext cx="341622"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395" name="Straight Arrow Connector 394">
            <a:extLst>
              <a:ext uri="{FF2B5EF4-FFF2-40B4-BE49-F238E27FC236}">
                <a16:creationId xmlns:a16="http://schemas.microsoft.com/office/drawing/2014/main" id="{0797752C-C84E-A73B-53D4-84A666DDB88F}"/>
              </a:ext>
            </a:extLst>
          </p:cNvPr>
          <p:cNvCxnSpPr>
            <a:cxnSpLocks/>
            <a:stCxn id="390" idx="4"/>
            <a:endCxn id="391" idx="0"/>
          </p:cNvCxnSpPr>
          <p:nvPr/>
        </p:nvCxnSpPr>
        <p:spPr>
          <a:xfrm flipH="1">
            <a:off x="5259565" y="2078584"/>
            <a:ext cx="1142958" cy="462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6" name="Straight Arrow Connector 395">
            <a:extLst>
              <a:ext uri="{FF2B5EF4-FFF2-40B4-BE49-F238E27FC236}">
                <a16:creationId xmlns:a16="http://schemas.microsoft.com/office/drawing/2014/main" id="{7429A16D-A555-5AAD-73A2-F45C84168B90}"/>
              </a:ext>
            </a:extLst>
          </p:cNvPr>
          <p:cNvCxnSpPr>
            <a:cxnSpLocks/>
            <a:stCxn id="391" idx="2"/>
            <a:endCxn id="392" idx="0"/>
          </p:cNvCxnSpPr>
          <p:nvPr/>
        </p:nvCxnSpPr>
        <p:spPr>
          <a:xfrm flipH="1">
            <a:off x="5236998" y="2843010"/>
            <a:ext cx="22567" cy="321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7" name="Straight Arrow Connector 396">
            <a:extLst>
              <a:ext uri="{FF2B5EF4-FFF2-40B4-BE49-F238E27FC236}">
                <a16:creationId xmlns:a16="http://schemas.microsoft.com/office/drawing/2014/main" id="{8D59B27C-2D57-B7F7-B3F9-FE3BE3EC2A9A}"/>
              </a:ext>
            </a:extLst>
          </p:cNvPr>
          <p:cNvCxnSpPr>
            <a:cxnSpLocks/>
            <a:stCxn id="392" idx="2"/>
            <a:endCxn id="393" idx="0"/>
          </p:cNvCxnSpPr>
          <p:nvPr/>
        </p:nvCxnSpPr>
        <p:spPr>
          <a:xfrm>
            <a:off x="5236998" y="3467137"/>
            <a:ext cx="70068" cy="347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8" name="Straight Arrow Connector 397">
            <a:extLst>
              <a:ext uri="{FF2B5EF4-FFF2-40B4-BE49-F238E27FC236}">
                <a16:creationId xmlns:a16="http://schemas.microsoft.com/office/drawing/2014/main" id="{9C71D916-AE26-970E-D3AB-F053F5201BB1}"/>
              </a:ext>
            </a:extLst>
          </p:cNvPr>
          <p:cNvCxnSpPr>
            <a:cxnSpLocks/>
            <a:stCxn id="390" idx="4"/>
            <a:endCxn id="399" idx="0"/>
          </p:cNvCxnSpPr>
          <p:nvPr/>
        </p:nvCxnSpPr>
        <p:spPr>
          <a:xfrm>
            <a:off x="6402523" y="2078584"/>
            <a:ext cx="674784" cy="462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9" name="Rounded Rectangle 398">
            <a:extLst>
              <a:ext uri="{FF2B5EF4-FFF2-40B4-BE49-F238E27FC236}">
                <a16:creationId xmlns:a16="http://schemas.microsoft.com/office/drawing/2014/main" id="{B4C28467-8F10-FD47-E89D-87EF8F7FC08D}"/>
              </a:ext>
            </a:extLst>
          </p:cNvPr>
          <p:cNvSpPr/>
          <p:nvPr/>
        </p:nvSpPr>
        <p:spPr>
          <a:xfrm>
            <a:off x="6906496" y="2540598"/>
            <a:ext cx="341622"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00" name="Rounded Rectangle 399">
            <a:extLst>
              <a:ext uri="{FF2B5EF4-FFF2-40B4-BE49-F238E27FC236}">
                <a16:creationId xmlns:a16="http://schemas.microsoft.com/office/drawing/2014/main" id="{1154A200-C091-B86C-2E2C-790A0ED39FB9}"/>
              </a:ext>
            </a:extLst>
          </p:cNvPr>
          <p:cNvSpPr/>
          <p:nvPr/>
        </p:nvSpPr>
        <p:spPr>
          <a:xfrm>
            <a:off x="7013375" y="3164725"/>
            <a:ext cx="341622"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01" name="Rounded Rectangle 400">
            <a:extLst>
              <a:ext uri="{FF2B5EF4-FFF2-40B4-BE49-F238E27FC236}">
                <a16:creationId xmlns:a16="http://schemas.microsoft.com/office/drawing/2014/main" id="{A3F3AC5B-03C8-3303-46F7-6AA8DE046F7F}"/>
              </a:ext>
            </a:extLst>
          </p:cNvPr>
          <p:cNvSpPr/>
          <p:nvPr/>
        </p:nvSpPr>
        <p:spPr>
          <a:xfrm>
            <a:off x="6692741" y="3815074"/>
            <a:ext cx="341622"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402" name="Straight Arrow Connector 401">
            <a:extLst>
              <a:ext uri="{FF2B5EF4-FFF2-40B4-BE49-F238E27FC236}">
                <a16:creationId xmlns:a16="http://schemas.microsoft.com/office/drawing/2014/main" id="{AB703F24-4151-E861-4296-80B5CA0F5A99}"/>
              </a:ext>
            </a:extLst>
          </p:cNvPr>
          <p:cNvCxnSpPr>
            <a:cxnSpLocks/>
            <a:stCxn id="399" idx="2"/>
            <a:endCxn id="400" idx="0"/>
          </p:cNvCxnSpPr>
          <p:nvPr/>
        </p:nvCxnSpPr>
        <p:spPr>
          <a:xfrm>
            <a:off x="7077307" y="2843010"/>
            <a:ext cx="106879" cy="321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a:extLst>
              <a:ext uri="{FF2B5EF4-FFF2-40B4-BE49-F238E27FC236}">
                <a16:creationId xmlns:a16="http://schemas.microsoft.com/office/drawing/2014/main" id="{92701DC9-7DEA-222F-6B5C-A3E7B2A7B657}"/>
              </a:ext>
            </a:extLst>
          </p:cNvPr>
          <p:cNvCxnSpPr>
            <a:cxnSpLocks/>
            <a:stCxn id="400" idx="2"/>
            <a:endCxn id="401" idx="0"/>
          </p:cNvCxnSpPr>
          <p:nvPr/>
        </p:nvCxnSpPr>
        <p:spPr>
          <a:xfrm flipH="1">
            <a:off x="6863552" y="3467137"/>
            <a:ext cx="320634" cy="347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4" name="Rounded Rectangle 403">
            <a:extLst>
              <a:ext uri="{FF2B5EF4-FFF2-40B4-BE49-F238E27FC236}">
                <a16:creationId xmlns:a16="http://schemas.microsoft.com/office/drawing/2014/main" id="{15BD43C5-20E8-6BF9-215A-BF40C05C216E}"/>
              </a:ext>
            </a:extLst>
          </p:cNvPr>
          <p:cNvSpPr/>
          <p:nvPr/>
        </p:nvSpPr>
        <p:spPr>
          <a:xfrm>
            <a:off x="5676449" y="2566466"/>
            <a:ext cx="341622"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05" name="Rounded Rectangle 404">
            <a:extLst>
              <a:ext uri="{FF2B5EF4-FFF2-40B4-BE49-F238E27FC236}">
                <a16:creationId xmlns:a16="http://schemas.microsoft.com/office/drawing/2014/main" id="{8B922232-3FA9-0F7D-879D-73C8966FF416}"/>
              </a:ext>
            </a:extLst>
          </p:cNvPr>
          <p:cNvSpPr/>
          <p:nvPr/>
        </p:nvSpPr>
        <p:spPr>
          <a:xfrm>
            <a:off x="5590608" y="3153992"/>
            <a:ext cx="341622"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06" name="Rounded Rectangle 405">
            <a:extLst>
              <a:ext uri="{FF2B5EF4-FFF2-40B4-BE49-F238E27FC236}">
                <a16:creationId xmlns:a16="http://schemas.microsoft.com/office/drawing/2014/main" id="{AFE4AD19-3B52-0488-7BD2-72883A157112}"/>
              </a:ext>
            </a:extLst>
          </p:cNvPr>
          <p:cNvSpPr/>
          <p:nvPr/>
        </p:nvSpPr>
        <p:spPr>
          <a:xfrm>
            <a:off x="5719810" y="3815074"/>
            <a:ext cx="341622"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407" name="Straight Arrow Connector 406">
            <a:extLst>
              <a:ext uri="{FF2B5EF4-FFF2-40B4-BE49-F238E27FC236}">
                <a16:creationId xmlns:a16="http://schemas.microsoft.com/office/drawing/2014/main" id="{83591AF2-8DAE-79FD-70BA-D05D84623C05}"/>
              </a:ext>
            </a:extLst>
          </p:cNvPr>
          <p:cNvCxnSpPr>
            <a:cxnSpLocks/>
            <a:stCxn id="404" idx="2"/>
            <a:endCxn id="405" idx="0"/>
          </p:cNvCxnSpPr>
          <p:nvPr/>
        </p:nvCxnSpPr>
        <p:spPr>
          <a:xfrm flipH="1">
            <a:off x="5761419" y="2868878"/>
            <a:ext cx="85841" cy="285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8" name="Straight Arrow Connector 407">
            <a:extLst>
              <a:ext uri="{FF2B5EF4-FFF2-40B4-BE49-F238E27FC236}">
                <a16:creationId xmlns:a16="http://schemas.microsoft.com/office/drawing/2014/main" id="{3BE7DBB6-660B-4CF9-868B-96AE346E366F}"/>
              </a:ext>
            </a:extLst>
          </p:cNvPr>
          <p:cNvCxnSpPr>
            <a:cxnSpLocks/>
            <a:stCxn id="405" idx="2"/>
            <a:endCxn id="406" idx="0"/>
          </p:cNvCxnSpPr>
          <p:nvPr/>
        </p:nvCxnSpPr>
        <p:spPr>
          <a:xfrm>
            <a:off x="5761419" y="3456404"/>
            <a:ext cx="129202" cy="358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18177595-047C-61CD-B0B6-8C4178D130D0}"/>
              </a:ext>
            </a:extLst>
          </p:cNvPr>
          <p:cNvCxnSpPr>
            <a:cxnSpLocks/>
            <a:stCxn id="390" idx="4"/>
            <a:endCxn id="404" idx="0"/>
          </p:cNvCxnSpPr>
          <p:nvPr/>
        </p:nvCxnSpPr>
        <p:spPr>
          <a:xfrm flipH="1">
            <a:off x="5847260" y="2078584"/>
            <a:ext cx="555263" cy="487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3" name="Straight Arrow Connector 412">
            <a:extLst>
              <a:ext uri="{FF2B5EF4-FFF2-40B4-BE49-F238E27FC236}">
                <a16:creationId xmlns:a16="http://schemas.microsoft.com/office/drawing/2014/main" id="{2D3B2BC6-94B0-9474-897A-F3714160522B}"/>
              </a:ext>
            </a:extLst>
          </p:cNvPr>
          <p:cNvCxnSpPr>
            <a:cxnSpLocks/>
            <a:stCxn id="393" idx="2"/>
            <a:endCxn id="435" idx="0"/>
          </p:cNvCxnSpPr>
          <p:nvPr/>
        </p:nvCxnSpPr>
        <p:spPr>
          <a:xfrm>
            <a:off x="5307066" y="4117486"/>
            <a:ext cx="871502" cy="293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4" name="Straight Arrow Connector 413">
            <a:extLst>
              <a:ext uri="{FF2B5EF4-FFF2-40B4-BE49-F238E27FC236}">
                <a16:creationId xmlns:a16="http://schemas.microsoft.com/office/drawing/2014/main" id="{3B054BEE-2124-8545-558B-119A9E684073}"/>
              </a:ext>
            </a:extLst>
          </p:cNvPr>
          <p:cNvCxnSpPr>
            <a:cxnSpLocks/>
            <a:stCxn id="406" idx="2"/>
            <a:endCxn id="437" idx="0"/>
          </p:cNvCxnSpPr>
          <p:nvPr/>
        </p:nvCxnSpPr>
        <p:spPr>
          <a:xfrm flipH="1">
            <a:off x="5597453" y="4117486"/>
            <a:ext cx="293168" cy="288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5" name="Straight Arrow Connector 414">
            <a:extLst>
              <a:ext uri="{FF2B5EF4-FFF2-40B4-BE49-F238E27FC236}">
                <a16:creationId xmlns:a16="http://schemas.microsoft.com/office/drawing/2014/main" id="{A0643A0F-B815-DDD7-C029-C0F78E0B480E}"/>
              </a:ext>
            </a:extLst>
          </p:cNvPr>
          <p:cNvCxnSpPr>
            <a:cxnSpLocks/>
            <a:stCxn id="401" idx="2"/>
            <a:endCxn id="436" idx="0"/>
          </p:cNvCxnSpPr>
          <p:nvPr/>
        </p:nvCxnSpPr>
        <p:spPr>
          <a:xfrm>
            <a:off x="6863552" y="4117486"/>
            <a:ext cx="265638" cy="286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5" name="Rounded Rectangle 434">
            <a:extLst>
              <a:ext uri="{FF2B5EF4-FFF2-40B4-BE49-F238E27FC236}">
                <a16:creationId xmlns:a16="http://schemas.microsoft.com/office/drawing/2014/main" id="{DD2E3B0F-5A30-9591-1587-0F2BC0C1D730}"/>
              </a:ext>
            </a:extLst>
          </p:cNvPr>
          <p:cNvSpPr/>
          <p:nvPr/>
        </p:nvSpPr>
        <p:spPr>
          <a:xfrm>
            <a:off x="6007757" y="4411013"/>
            <a:ext cx="341622"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36" name="Rounded Rectangle 435">
            <a:extLst>
              <a:ext uri="{FF2B5EF4-FFF2-40B4-BE49-F238E27FC236}">
                <a16:creationId xmlns:a16="http://schemas.microsoft.com/office/drawing/2014/main" id="{DF2E3A67-E143-1D75-332A-2B78D9B07355}"/>
              </a:ext>
            </a:extLst>
          </p:cNvPr>
          <p:cNvSpPr/>
          <p:nvPr/>
        </p:nvSpPr>
        <p:spPr>
          <a:xfrm>
            <a:off x="6958379" y="4404423"/>
            <a:ext cx="341622"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37" name="Rounded Rectangle 436">
            <a:extLst>
              <a:ext uri="{FF2B5EF4-FFF2-40B4-BE49-F238E27FC236}">
                <a16:creationId xmlns:a16="http://schemas.microsoft.com/office/drawing/2014/main" id="{F6681BAF-EA0E-0990-8D2F-70C15EF23C9A}"/>
              </a:ext>
            </a:extLst>
          </p:cNvPr>
          <p:cNvSpPr/>
          <p:nvPr/>
        </p:nvSpPr>
        <p:spPr>
          <a:xfrm>
            <a:off x="5426642" y="4405506"/>
            <a:ext cx="341622"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42" name="Rounded Rectangle 441">
            <a:extLst>
              <a:ext uri="{FF2B5EF4-FFF2-40B4-BE49-F238E27FC236}">
                <a16:creationId xmlns:a16="http://schemas.microsoft.com/office/drawing/2014/main" id="{FBD1F54F-04BA-89E8-ACEC-E3282F7BE7B3}"/>
              </a:ext>
            </a:extLst>
          </p:cNvPr>
          <p:cNvSpPr/>
          <p:nvPr/>
        </p:nvSpPr>
        <p:spPr>
          <a:xfrm>
            <a:off x="6070241" y="2566466"/>
            <a:ext cx="341622"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43" name="Rounded Rectangle 442">
            <a:extLst>
              <a:ext uri="{FF2B5EF4-FFF2-40B4-BE49-F238E27FC236}">
                <a16:creationId xmlns:a16="http://schemas.microsoft.com/office/drawing/2014/main" id="{00669F89-21D6-18E0-63C2-360CE65405EC}"/>
              </a:ext>
            </a:extLst>
          </p:cNvPr>
          <p:cNvSpPr/>
          <p:nvPr/>
        </p:nvSpPr>
        <p:spPr>
          <a:xfrm>
            <a:off x="6437820" y="3153992"/>
            <a:ext cx="341622"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44" name="Rounded Rectangle 443">
            <a:extLst>
              <a:ext uri="{FF2B5EF4-FFF2-40B4-BE49-F238E27FC236}">
                <a16:creationId xmlns:a16="http://schemas.microsoft.com/office/drawing/2014/main" id="{D0D95DBF-9F7D-C3C4-A6F5-3E80823BD25D}"/>
              </a:ext>
            </a:extLst>
          </p:cNvPr>
          <p:cNvSpPr/>
          <p:nvPr/>
        </p:nvSpPr>
        <p:spPr>
          <a:xfrm>
            <a:off x="6224438" y="3807127"/>
            <a:ext cx="341622"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445" name="Straight Arrow Connector 444">
            <a:extLst>
              <a:ext uri="{FF2B5EF4-FFF2-40B4-BE49-F238E27FC236}">
                <a16:creationId xmlns:a16="http://schemas.microsoft.com/office/drawing/2014/main" id="{6585D296-E71A-D51F-CAA5-7512847A2289}"/>
              </a:ext>
            </a:extLst>
          </p:cNvPr>
          <p:cNvCxnSpPr>
            <a:cxnSpLocks/>
            <a:stCxn id="442" idx="2"/>
            <a:endCxn id="443" idx="0"/>
          </p:cNvCxnSpPr>
          <p:nvPr/>
        </p:nvCxnSpPr>
        <p:spPr>
          <a:xfrm>
            <a:off x="6241052" y="2868878"/>
            <a:ext cx="367579" cy="285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6" name="Straight Arrow Connector 445">
            <a:extLst>
              <a:ext uri="{FF2B5EF4-FFF2-40B4-BE49-F238E27FC236}">
                <a16:creationId xmlns:a16="http://schemas.microsoft.com/office/drawing/2014/main" id="{DB911ACC-760A-5A52-415B-6BD06FE7DE90}"/>
              </a:ext>
            </a:extLst>
          </p:cNvPr>
          <p:cNvCxnSpPr>
            <a:cxnSpLocks/>
            <a:stCxn id="443" idx="2"/>
            <a:endCxn id="444" idx="0"/>
          </p:cNvCxnSpPr>
          <p:nvPr/>
        </p:nvCxnSpPr>
        <p:spPr>
          <a:xfrm flipH="1">
            <a:off x="6395249" y="3456404"/>
            <a:ext cx="213382" cy="350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7" name="Straight Arrow Connector 446">
            <a:extLst>
              <a:ext uri="{FF2B5EF4-FFF2-40B4-BE49-F238E27FC236}">
                <a16:creationId xmlns:a16="http://schemas.microsoft.com/office/drawing/2014/main" id="{329E9A80-2EA4-1390-5F20-7391233DFAB9}"/>
              </a:ext>
            </a:extLst>
          </p:cNvPr>
          <p:cNvCxnSpPr>
            <a:cxnSpLocks/>
            <a:stCxn id="444" idx="2"/>
            <a:endCxn id="448" idx="0"/>
          </p:cNvCxnSpPr>
          <p:nvPr/>
        </p:nvCxnSpPr>
        <p:spPr>
          <a:xfrm>
            <a:off x="6395249" y="4109539"/>
            <a:ext cx="287947" cy="293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8" name="Rounded Rectangle 447">
            <a:extLst>
              <a:ext uri="{FF2B5EF4-FFF2-40B4-BE49-F238E27FC236}">
                <a16:creationId xmlns:a16="http://schemas.microsoft.com/office/drawing/2014/main" id="{C501254B-1F86-4155-CCED-C2F6DC77DD62}"/>
              </a:ext>
            </a:extLst>
          </p:cNvPr>
          <p:cNvSpPr/>
          <p:nvPr/>
        </p:nvSpPr>
        <p:spPr>
          <a:xfrm>
            <a:off x="6512385" y="4403066"/>
            <a:ext cx="341622"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454" name="Straight Arrow Connector 453">
            <a:extLst>
              <a:ext uri="{FF2B5EF4-FFF2-40B4-BE49-F238E27FC236}">
                <a16:creationId xmlns:a16="http://schemas.microsoft.com/office/drawing/2014/main" id="{D94DE275-8D6A-8EB0-9EFC-CFECEF6C7DC5}"/>
              </a:ext>
            </a:extLst>
          </p:cNvPr>
          <p:cNvCxnSpPr>
            <a:cxnSpLocks/>
            <a:stCxn id="390" idx="4"/>
            <a:endCxn id="442" idx="0"/>
          </p:cNvCxnSpPr>
          <p:nvPr/>
        </p:nvCxnSpPr>
        <p:spPr>
          <a:xfrm flipH="1">
            <a:off x="6241052" y="2078584"/>
            <a:ext cx="161471" cy="487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7" name="Oval 456">
            <a:extLst>
              <a:ext uri="{FF2B5EF4-FFF2-40B4-BE49-F238E27FC236}">
                <a16:creationId xmlns:a16="http://schemas.microsoft.com/office/drawing/2014/main" id="{120882F3-C743-C88D-926E-EE90D6A7C10A}"/>
              </a:ext>
            </a:extLst>
          </p:cNvPr>
          <p:cNvSpPr/>
          <p:nvPr/>
        </p:nvSpPr>
        <p:spPr>
          <a:xfrm>
            <a:off x="5932823" y="4962586"/>
            <a:ext cx="391777" cy="39924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400" dirty="0">
              <a:solidFill>
                <a:schemeClr val="bg1"/>
              </a:solidFill>
            </a:endParaRPr>
          </a:p>
        </p:txBody>
      </p:sp>
      <p:cxnSp>
        <p:nvCxnSpPr>
          <p:cNvPr id="458" name="Straight Arrow Connector 457">
            <a:extLst>
              <a:ext uri="{FF2B5EF4-FFF2-40B4-BE49-F238E27FC236}">
                <a16:creationId xmlns:a16="http://schemas.microsoft.com/office/drawing/2014/main" id="{DB89ACE5-3B11-7BAD-6169-EA32D188F326}"/>
              </a:ext>
            </a:extLst>
          </p:cNvPr>
          <p:cNvCxnSpPr>
            <a:cxnSpLocks/>
            <a:stCxn id="435" idx="2"/>
            <a:endCxn id="476" idx="1"/>
          </p:cNvCxnSpPr>
          <p:nvPr/>
        </p:nvCxnSpPr>
        <p:spPr>
          <a:xfrm>
            <a:off x="6178568" y="4713425"/>
            <a:ext cx="375658" cy="296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1" name="Straight Arrow Connector 460">
            <a:extLst>
              <a:ext uri="{FF2B5EF4-FFF2-40B4-BE49-F238E27FC236}">
                <a16:creationId xmlns:a16="http://schemas.microsoft.com/office/drawing/2014/main" id="{93826BF5-8A0F-FB11-51BF-41782D59826D}"/>
              </a:ext>
            </a:extLst>
          </p:cNvPr>
          <p:cNvCxnSpPr>
            <a:cxnSpLocks/>
            <a:stCxn id="448" idx="2"/>
            <a:endCxn id="457" idx="0"/>
          </p:cNvCxnSpPr>
          <p:nvPr/>
        </p:nvCxnSpPr>
        <p:spPr>
          <a:xfrm flipH="1">
            <a:off x="6128712" y="4705478"/>
            <a:ext cx="554484" cy="257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5" name="Oval 464">
            <a:extLst>
              <a:ext uri="{FF2B5EF4-FFF2-40B4-BE49-F238E27FC236}">
                <a16:creationId xmlns:a16="http://schemas.microsoft.com/office/drawing/2014/main" id="{3A05B930-139A-BD55-6B57-B6B53FB2D46E}"/>
              </a:ext>
            </a:extLst>
          </p:cNvPr>
          <p:cNvSpPr/>
          <p:nvPr/>
        </p:nvSpPr>
        <p:spPr>
          <a:xfrm>
            <a:off x="7100336" y="4951897"/>
            <a:ext cx="397164" cy="399245"/>
          </a:xfrm>
          <a:prstGeom prst="ellipse">
            <a:avLst/>
          </a:prstGeom>
          <a:solidFill>
            <a:srgbClr val="FF7E79"/>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bg1"/>
              </a:solidFill>
            </a:endParaRPr>
          </a:p>
        </p:txBody>
      </p:sp>
      <p:sp>
        <p:nvSpPr>
          <p:cNvPr id="466" name="Oval 465">
            <a:extLst>
              <a:ext uri="{FF2B5EF4-FFF2-40B4-BE49-F238E27FC236}">
                <a16:creationId xmlns:a16="http://schemas.microsoft.com/office/drawing/2014/main" id="{5D0737CE-4A2B-33A0-862B-9ACC7A5ADEBC}"/>
              </a:ext>
            </a:extLst>
          </p:cNvPr>
          <p:cNvSpPr/>
          <p:nvPr/>
        </p:nvSpPr>
        <p:spPr>
          <a:xfrm>
            <a:off x="5439880" y="4999772"/>
            <a:ext cx="397164" cy="399245"/>
          </a:xfrm>
          <a:prstGeom prst="ellipse">
            <a:avLst/>
          </a:prstGeom>
          <a:solidFill>
            <a:srgbClr val="FF7E79"/>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bg1"/>
              </a:solidFill>
            </a:endParaRPr>
          </a:p>
        </p:txBody>
      </p:sp>
      <p:cxnSp>
        <p:nvCxnSpPr>
          <p:cNvPr id="467" name="Straight Arrow Connector 466">
            <a:extLst>
              <a:ext uri="{FF2B5EF4-FFF2-40B4-BE49-F238E27FC236}">
                <a16:creationId xmlns:a16="http://schemas.microsoft.com/office/drawing/2014/main" id="{7E12A242-6E10-DFBB-1C64-F5484D94A368}"/>
              </a:ext>
            </a:extLst>
          </p:cNvPr>
          <p:cNvCxnSpPr>
            <a:cxnSpLocks/>
            <a:stCxn id="437" idx="2"/>
            <a:endCxn id="465" idx="0"/>
          </p:cNvCxnSpPr>
          <p:nvPr/>
        </p:nvCxnSpPr>
        <p:spPr>
          <a:xfrm>
            <a:off x="5597453" y="4707918"/>
            <a:ext cx="1701465" cy="243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0" name="Straight Arrow Connector 469">
            <a:extLst>
              <a:ext uri="{FF2B5EF4-FFF2-40B4-BE49-F238E27FC236}">
                <a16:creationId xmlns:a16="http://schemas.microsoft.com/office/drawing/2014/main" id="{C44A4188-7693-DFBA-9D65-6ED3630E01E8}"/>
              </a:ext>
            </a:extLst>
          </p:cNvPr>
          <p:cNvCxnSpPr>
            <a:cxnSpLocks/>
            <a:stCxn id="436" idx="2"/>
            <a:endCxn id="466" idx="0"/>
          </p:cNvCxnSpPr>
          <p:nvPr/>
        </p:nvCxnSpPr>
        <p:spPr>
          <a:xfrm flipH="1">
            <a:off x="5638462" y="4706835"/>
            <a:ext cx="1490728" cy="292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3" name="TextBox 472">
            <a:extLst>
              <a:ext uri="{FF2B5EF4-FFF2-40B4-BE49-F238E27FC236}">
                <a16:creationId xmlns:a16="http://schemas.microsoft.com/office/drawing/2014/main" id="{37B48323-CE5C-C076-922D-A8259E32654A}"/>
              </a:ext>
            </a:extLst>
          </p:cNvPr>
          <p:cNvSpPr txBox="1"/>
          <p:nvPr/>
        </p:nvSpPr>
        <p:spPr>
          <a:xfrm>
            <a:off x="5969577" y="5477875"/>
            <a:ext cx="1130759" cy="400110"/>
          </a:xfrm>
          <a:prstGeom prst="rect">
            <a:avLst/>
          </a:prstGeom>
          <a:noFill/>
        </p:spPr>
        <p:txBody>
          <a:bodyPr wrap="none" rtlCol="0">
            <a:spAutoFit/>
          </a:bodyPr>
          <a:lstStyle>
            <a:defPPr>
              <a:defRPr lang="en-US"/>
            </a:defPPr>
            <a:lvl1pPr>
              <a:defRPr sz="2000">
                <a:solidFill>
                  <a:schemeClr val="bg1">
                    <a:lumMod val="50000"/>
                  </a:schemeClr>
                </a:solidFill>
              </a:defRPr>
            </a:lvl1pPr>
          </a:lstStyle>
          <a:p>
            <a:r>
              <a:rPr lang="en-US" dirty="0"/>
              <a:t>Best of N</a:t>
            </a:r>
          </a:p>
        </p:txBody>
      </p:sp>
      <p:sp>
        <p:nvSpPr>
          <p:cNvPr id="476" name="Oval 475">
            <a:extLst>
              <a:ext uri="{FF2B5EF4-FFF2-40B4-BE49-F238E27FC236}">
                <a16:creationId xmlns:a16="http://schemas.microsoft.com/office/drawing/2014/main" id="{07174A88-A32B-663E-F1C9-5BC7A03DAAFE}"/>
              </a:ext>
            </a:extLst>
          </p:cNvPr>
          <p:cNvSpPr/>
          <p:nvPr/>
        </p:nvSpPr>
        <p:spPr>
          <a:xfrm>
            <a:off x="6496852" y="4951897"/>
            <a:ext cx="391777" cy="39924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400" dirty="0">
              <a:solidFill>
                <a:schemeClr val="bg1"/>
              </a:solidFill>
            </a:endParaRPr>
          </a:p>
        </p:txBody>
      </p:sp>
      <p:sp>
        <p:nvSpPr>
          <p:cNvPr id="478" name="Oval 477">
            <a:extLst>
              <a:ext uri="{FF2B5EF4-FFF2-40B4-BE49-F238E27FC236}">
                <a16:creationId xmlns:a16="http://schemas.microsoft.com/office/drawing/2014/main" id="{AAFB762C-F833-D455-6F58-3716E10BDC09}"/>
              </a:ext>
            </a:extLst>
          </p:cNvPr>
          <p:cNvSpPr/>
          <p:nvPr/>
        </p:nvSpPr>
        <p:spPr>
          <a:xfrm>
            <a:off x="9023821" y="4776507"/>
            <a:ext cx="391777" cy="39924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400" dirty="0">
              <a:solidFill>
                <a:schemeClr val="bg1"/>
              </a:solidFill>
            </a:endParaRPr>
          </a:p>
        </p:txBody>
      </p:sp>
      <p:sp>
        <p:nvSpPr>
          <p:cNvPr id="480" name="Oval 479">
            <a:extLst>
              <a:ext uri="{FF2B5EF4-FFF2-40B4-BE49-F238E27FC236}">
                <a16:creationId xmlns:a16="http://schemas.microsoft.com/office/drawing/2014/main" id="{9ADA86AA-43A1-CF9B-4245-1E461D1DCB7D}"/>
              </a:ext>
            </a:extLst>
          </p:cNvPr>
          <p:cNvSpPr/>
          <p:nvPr/>
        </p:nvSpPr>
        <p:spPr>
          <a:xfrm>
            <a:off x="9497831" y="4776507"/>
            <a:ext cx="391777" cy="39924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400" dirty="0">
              <a:solidFill>
                <a:schemeClr val="bg1"/>
              </a:solidFill>
            </a:endParaRPr>
          </a:p>
        </p:txBody>
      </p:sp>
      <p:cxnSp>
        <p:nvCxnSpPr>
          <p:cNvPr id="483" name="Straight Arrow Connector 482">
            <a:extLst>
              <a:ext uri="{FF2B5EF4-FFF2-40B4-BE49-F238E27FC236}">
                <a16:creationId xmlns:a16="http://schemas.microsoft.com/office/drawing/2014/main" id="{B9DD8B17-03EC-ABC3-5C7C-E9CDAD40C53F}"/>
              </a:ext>
            </a:extLst>
          </p:cNvPr>
          <p:cNvCxnSpPr>
            <a:cxnSpLocks/>
            <a:stCxn id="153" idx="4"/>
            <a:endCxn id="160" idx="0"/>
          </p:cNvCxnSpPr>
          <p:nvPr/>
        </p:nvCxnSpPr>
        <p:spPr>
          <a:xfrm flipH="1">
            <a:off x="9005528" y="3666821"/>
            <a:ext cx="73768" cy="450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6" name="Straight Arrow Connector 485">
            <a:extLst>
              <a:ext uri="{FF2B5EF4-FFF2-40B4-BE49-F238E27FC236}">
                <a16:creationId xmlns:a16="http://schemas.microsoft.com/office/drawing/2014/main" id="{81D0EC77-4D86-09AE-275E-090F24C89527}"/>
              </a:ext>
            </a:extLst>
          </p:cNvPr>
          <p:cNvCxnSpPr>
            <a:cxnSpLocks/>
            <a:stCxn id="160" idx="4"/>
            <a:endCxn id="478" idx="0"/>
          </p:cNvCxnSpPr>
          <p:nvPr/>
        </p:nvCxnSpPr>
        <p:spPr>
          <a:xfrm>
            <a:off x="9005528" y="4265021"/>
            <a:ext cx="214182" cy="511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9" name="Straight Arrow Connector 488">
            <a:extLst>
              <a:ext uri="{FF2B5EF4-FFF2-40B4-BE49-F238E27FC236}">
                <a16:creationId xmlns:a16="http://schemas.microsoft.com/office/drawing/2014/main" id="{C4DE965B-9B96-9FB8-895D-37ADA29271F3}"/>
              </a:ext>
            </a:extLst>
          </p:cNvPr>
          <p:cNvCxnSpPr>
            <a:cxnSpLocks/>
            <a:stCxn id="189" idx="4"/>
            <a:endCxn id="158" idx="0"/>
          </p:cNvCxnSpPr>
          <p:nvPr/>
        </p:nvCxnSpPr>
        <p:spPr>
          <a:xfrm>
            <a:off x="8668031" y="4478191"/>
            <a:ext cx="79310" cy="303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0" name="Rounded Rectangle 499">
            <a:extLst>
              <a:ext uri="{FF2B5EF4-FFF2-40B4-BE49-F238E27FC236}">
                <a16:creationId xmlns:a16="http://schemas.microsoft.com/office/drawing/2014/main" id="{C22B2CB6-0A5A-8647-20D5-63F463B54B74}"/>
              </a:ext>
            </a:extLst>
          </p:cNvPr>
          <p:cNvSpPr/>
          <p:nvPr/>
        </p:nvSpPr>
        <p:spPr>
          <a:xfrm>
            <a:off x="3588410" y="3099088"/>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501" name="Straight Arrow Connector 500">
            <a:extLst>
              <a:ext uri="{FF2B5EF4-FFF2-40B4-BE49-F238E27FC236}">
                <a16:creationId xmlns:a16="http://schemas.microsoft.com/office/drawing/2014/main" id="{BA037A07-847D-F4E9-9187-1C378D6B5466}"/>
              </a:ext>
            </a:extLst>
          </p:cNvPr>
          <p:cNvCxnSpPr>
            <a:cxnSpLocks/>
            <a:stCxn id="365" idx="2"/>
            <a:endCxn id="379" idx="0"/>
          </p:cNvCxnSpPr>
          <p:nvPr/>
        </p:nvCxnSpPr>
        <p:spPr>
          <a:xfrm>
            <a:off x="1879126" y="2777373"/>
            <a:ext cx="479237" cy="321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4" name="Straight Arrow Connector 503">
            <a:extLst>
              <a:ext uri="{FF2B5EF4-FFF2-40B4-BE49-F238E27FC236}">
                <a16:creationId xmlns:a16="http://schemas.microsoft.com/office/drawing/2014/main" id="{B8DD30E9-AE06-A81C-3C1E-E6BD4D59D601}"/>
              </a:ext>
            </a:extLst>
          </p:cNvPr>
          <p:cNvCxnSpPr>
            <a:cxnSpLocks/>
            <a:stCxn id="500" idx="2"/>
            <a:endCxn id="534" idx="0"/>
          </p:cNvCxnSpPr>
          <p:nvPr/>
        </p:nvCxnSpPr>
        <p:spPr>
          <a:xfrm>
            <a:off x="3888229" y="3401500"/>
            <a:ext cx="146403" cy="342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9" name="Straight Arrow Connector 508">
            <a:extLst>
              <a:ext uri="{FF2B5EF4-FFF2-40B4-BE49-F238E27FC236}">
                <a16:creationId xmlns:a16="http://schemas.microsoft.com/office/drawing/2014/main" id="{0F6423BA-7E3B-BB5B-183C-5349AA6FF74E}"/>
              </a:ext>
            </a:extLst>
          </p:cNvPr>
          <p:cNvCxnSpPr>
            <a:cxnSpLocks/>
            <a:stCxn id="442" idx="2"/>
            <a:endCxn id="406" idx="0"/>
          </p:cNvCxnSpPr>
          <p:nvPr/>
        </p:nvCxnSpPr>
        <p:spPr>
          <a:xfrm flipH="1">
            <a:off x="5890621" y="2868878"/>
            <a:ext cx="350431" cy="9461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2" name="Oval 511">
            <a:extLst>
              <a:ext uri="{FF2B5EF4-FFF2-40B4-BE49-F238E27FC236}">
                <a16:creationId xmlns:a16="http://schemas.microsoft.com/office/drawing/2014/main" id="{06EB6747-7AA6-C5E9-05DA-87436B2385C2}"/>
              </a:ext>
            </a:extLst>
          </p:cNvPr>
          <p:cNvSpPr/>
          <p:nvPr/>
        </p:nvSpPr>
        <p:spPr>
          <a:xfrm>
            <a:off x="10464909" y="4761374"/>
            <a:ext cx="399245" cy="399245"/>
          </a:xfrm>
          <a:prstGeom prst="ellipse">
            <a:avLst/>
          </a:prstGeom>
          <a:solidFill>
            <a:srgbClr val="FF7E79"/>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bg1"/>
              </a:solidFill>
            </a:endParaRPr>
          </a:p>
        </p:txBody>
      </p:sp>
      <p:sp>
        <p:nvSpPr>
          <p:cNvPr id="513" name="Oval 512">
            <a:extLst>
              <a:ext uri="{FF2B5EF4-FFF2-40B4-BE49-F238E27FC236}">
                <a16:creationId xmlns:a16="http://schemas.microsoft.com/office/drawing/2014/main" id="{36108892-ED5B-C881-B8E1-A2B54305CBF4}"/>
              </a:ext>
            </a:extLst>
          </p:cNvPr>
          <p:cNvSpPr/>
          <p:nvPr/>
        </p:nvSpPr>
        <p:spPr>
          <a:xfrm>
            <a:off x="10049784" y="4140942"/>
            <a:ext cx="147535" cy="147535"/>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515" name="Oval 514">
            <a:extLst>
              <a:ext uri="{FF2B5EF4-FFF2-40B4-BE49-F238E27FC236}">
                <a16:creationId xmlns:a16="http://schemas.microsoft.com/office/drawing/2014/main" id="{46FC7E79-C172-8294-2306-47DD8D1CE6F5}"/>
              </a:ext>
            </a:extLst>
          </p:cNvPr>
          <p:cNvSpPr/>
          <p:nvPr/>
        </p:nvSpPr>
        <p:spPr>
          <a:xfrm>
            <a:off x="9770630" y="4130020"/>
            <a:ext cx="147535" cy="147535"/>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516" name="Straight Arrow Connector 515">
            <a:extLst>
              <a:ext uri="{FF2B5EF4-FFF2-40B4-BE49-F238E27FC236}">
                <a16:creationId xmlns:a16="http://schemas.microsoft.com/office/drawing/2014/main" id="{AEDF34F6-5978-D396-A9BA-186D53354E4F}"/>
              </a:ext>
            </a:extLst>
          </p:cNvPr>
          <p:cNvCxnSpPr>
            <a:cxnSpLocks/>
            <a:stCxn id="157" idx="4"/>
            <a:endCxn id="513" idx="0"/>
          </p:cNvCxnSpPr>
          <p:nvPr/>
        </p:nvCxnSpPr>
        <p:spPr>
          <a:xfrm>
            <a:off x="9752702" y="3661955"/>
            <a:ext cx="370850" cy="4789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2" name="Straight Arrow Connector 521">
            <a:extLst>
              <a:ext uri="{FF2B5EF4-FFF2-40B4-BE49-F238E27FC236}">
                <a16:creationId xmlns:a16="http://schemas.microsoft.com/office/drawing/2014/main" id="{E6768187-B318-3FEC-2EC2-CE30DC8837F0}"/>
              </a:ext>
            </a:extLst>
          </p:cNvPr>
          <p:cNvCxnSpPr>
            <a:cxnSpLocks/>
            <a:stCxn id="154" idx="4"/>
            <a:endCxn id="515" idx="1"/>
          </p:cNvCxnSpPr>
          <p:nvPr/>
        </p:nvCxnSpPr>
        <p:spPr>
          <a:xfrm>
            <a:off x="9424064" y="3666821"/>
            <a:ext cx="368172" cy="484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5" name="Straight Arrow Connector 524">
            <a:extLst>
              <a:ext uri="{FF2B5EF4-FFF2-40B4-BE49-F238E27FC236}">
                <a16:creationId xmlns:a16="http://schemas.microsoft.com/office/drawing/2014/main" id="{9DE396A2-5EAA-C1FD-6CAA-4D67E181424F}"/>
              </a:ext>
            </a:extLst>
          </p:cNvPr>
          <p:cNvCxnSpPr>
            <a:cxnSpLocks/>
            <a:stCxn id="515" idx="4"/>
            <a:endCxn id="188" idx="0"/>
          </p:cNvCxnSpPr>
          <p:nvPr/>
        </p:nvCxnSpPr>
        <p:spPr>
          <a:xfrm>
            <a:off x="9844398" y="4277555"/>
            <a:ext cx="361029" cy="488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8" name="Straight Arrow Connector 527">
            <a:extLst>
              <a:ext uri="{FF2B5EF4-FFF2-40B4-BE49-F238E27FC236}">
                <a16:creationId xmlns:a16="http://schemas.microsoft.com/office/drawing/2014/main" id="{6BD672B5-D02A-FCD8-DBBA-47A7AC0494EB}"/>
              </a:ext>
            </a:extLst>
          </p:cNvPr>
          <p:cNvCxnSpPr>
            <a:cxnSpLocks/>
            <a:stCxn id="513" idx="4"/>
            <a:endCxn id="512" idx="0"/>
          </p:cNvCxnSpPr>
          <p:nvPr/>
        </p:nvCxnSpPr>
        <p:spPr>
          <a:xfrm>
            <a:off x="10123552" y="4288477"/>
            <a:ext cx="540980" cy="472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1" name="Straight Arrow Connector 530">
            <a:extLst>
              <a:ext uri="{FF2B5EF4-FFF2-40B4-BE49-F238E27FC236}">
                <a16:creationId xmlns:a16="http://schemas.microsoft.com/office/drawing/2014/main" id="{1DF5904B-2BDE-0E31-7F0B-ABCE3BB61E72}"/>
              </a:ext>
            </a:extLst>
          </p:cNvPr>
          <p:cNvCxnSpPr>
            <a:cxnSpLocks/>
            <a:stCxn id="513" idx="4"/>
            <a:endCxn id="188" idx="0"/>
          </p:cNvCxnSpPr>
          <p:nvPr/>
        </p:nvCxnSpPr>
        <p:spPr>
          <a:xfrm>
            <a:off x="10123552" y="4288477"/>
            <a:ext cx="81875" cy="477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4" name="Rounded Rectangle 533">
            <a:extLst>
              <a:ext uri="{FF2B5EF4-FFF2-40B4-BE49-F238E27FC236}">
                <a16:creationId xmlns:a16="http://schemas.microsoft.com/office/drawing/2014/main" id="{819C6686-5862-7A52-80AC-06CB94F72A14}"/>
              </a:ext>
            </a:extLst>
          </p:cNvPr>
          <p:cNvSpPr/>
          <p:nvPr/>
        </p:nvSpPr>
        <p:spPr>
          <a:xfrm>
            <a:off x="3734813" y="3743975"/>
            <a:ext cx="599638" cy="302412"/>
          </a:xfrm>
          <a:prstGeom prst="roundRect">
            <a:avLst/>
          </a:prstGeom>
          <a:solidFill>
            <a:srgbClr val="FF7E79"/>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bg1"/>
              </a:solidFill>
            </a:endParaRPr>
          </a:p>
        </p:txBody>
      </p:sp>
    </p:spTree>
    <p:extLst>
      <p:ext uri="{BB962C8B-B14F-4D97-AF65-F5344CB8AC3E}">
        <p14:creationId xmlns:p14="http://schemas.microsoft.com/office/powerpoint/2010/main" val="8975252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D4992-540D-7A54-943E-5CABCF66D948}"/>
              </a:ext>
            </a:extLst>
          </p:cNvPr>
          <p:cNvSpPr>
            <a:spLocks noGrp="1"/>
          </p:cNvSpPr>
          <p:nvPr>
            <p:ph type="title"/>
          </p:nvPr>
        </p:nvSpPr>
        <p:spPr/>
        <p:txBody>
          <a:bodyPr/>
          <a:lstStyle/>
          <a:p>
            <a:r>
              <a:rPr lang="en-US" dirty="0"/>
              <a:t>Use </a:t>
            </a:r>
            <a:r>
              <a:rPr lang="en-US" dirty="0" err="1"/>
              <a:t>CoTs</a:t>
            </a:r>
            <a:r>
              <a:rPr lang="en-US" dirty="0"/>
              <a:t> to train a model</a:t>
            </a:r>
          </a:p>
        </p:txBody>
      </p:sp>
      <p:sp>
        <p:nvSpPr>
          <p:cNvPr id="3" name="Content Placeholder 2">
            <a:extLst>
              <a:ext uri="{FF2B5EF4-FFF2-40B4-BE49-F238E27FC236}">
                <a16:creationId xmlns:a16="http://schemas.microsoft.com/office/drawing/2014/main" id="{DA06D0B1-C3E4-82A3-A4C8-9059187ED806}"/>
              </a:ext>
            </a:extLst>
          </p:cNvPr>
          <p:cNvSpPr>
            <a:spLocks noGrp="1"/>
          </p:cNvSpPr>
          <p:nvPr>
            <p:ph idx="1"/>
          </p:nvPr>
        </p:nvSpPr>
        <p:spPr>
          <a:xfrm>
            <a:off x="838200" y="1967357"/>
            <a:ext cx="5563340" cy="3923777"/>
          </a:xfrm>
        </p:spPr>
        <p:txBody>
          <a:bodyPr/>
          <a:lstStyle/>
          <a:p>
            <a:r>
              <a:rPr lang="en-US" dirty="0"/>
              <a:t>Now, we would like to learn a model from these </a:t>
            </a:r>
            <a:r>
              <a:rPr lang="en-US" dirty="0" err="1"/>
              <a:t>CoTs</a:t>
            </a:r>
            <a:endParaRPr lang="en-US" dirty="0"/>
          </a:p>
          <a:p>
            <a:r>
              <a:rPr lang="en-US" dirty="0"/>
              <a:t>We want a model to generate good verified solutions as frequently as it can</a:t>
            </a:r>
          </a:p>
          <a:p>
            <a:r>
              <a:rPr lang="en-US" dirty="0"/>
              <a:t>This is combinatorically hard problem</a:t>
            </a:r>
          </a:p>
        </p:txBody>
      </p:sp>
      <p:sp>
        <p:nvSpPr>
          <p:cNvPr id="4" name="Oval 3">
            <a:extLst>
              <a:ext uri="{FF2B5EF4-FFF2-40B4-BE49-F238E27FC236}">
                <a16:creationId xmlns:a16="http://schemas.microsoft.com/office/drawing/2014/main" id="{7F52F861-CBF0-C1B7-6E20-5CDB71EA8EE3}"/>
              </a:ext>
            </a:extLst>
          </p:cNvPr>
          <p:cNvSpPr/>
          <p:nvPr/>
        </p:nvSpPr>
        <p:spPr>
          <a:xfrm>
            <a:off x="8253616" y="1568112"/>
            <a:ext cx="914400" cy="39924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solidFill>
                  <a:schemeClr val="bg1"/>
                </a:solidFill>
              </a:rPr>
              <a:t>Input</a:t>
            </a:r>
          </a:p>
        </p:txBody>
      </p:sp>
      <p:sp>
        <p:nvSpPr>
          <p:cNvPr id="5" name="Rounded Rectangle 4">
            <a:extLst>
              <a:ext uri="{FF2B5EF4-FFF2-40B4-BE49-F238E27FC236}">
                <a16:creationId xmlns:a16="http://schemas.microsoft.com/office/drawing/2014/main" id="{EDDB5E11-F3B7-21EC-5972-7117F52074A7}"/>
              </a:ext>
            </a:extLst>
          </p:cNvPr>
          <p:cNvSpPr/>
          <p:nvPr/>
        </p:nvSpPr>
        <p:spPr>
          <a:xfrm>
            <a:off x="8006647" y="2488639"/>
            <a:ext cx="298335"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6" name="Rounded Rectangle 5">
            <a:extLst>
              <a:ext uri="{FF2B5EF4-FFF2-40B4-BE49-F238E27FC236}">
                <a16:creationId xmlns:a16="http://schemas.microsoft.com/office/drawing/2014/main" id="{906A5EF6-4E36-C33D-CB05-E21414914864}"/>
              </a:ext>
            </a:extLst>
          </p:cNvPr>
          <p:cNvSpPr/>
          <p:nvPr/>
        </p:nvSpPr>
        <p:spPr>
          <a:xfrm>
            <a:off x="7622677" y="3214365"/>
            <a:ext cx="298335"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Rounded Rectangle 6">
            <a:extLst>
              <a:ext uri="{FF2B5EF4-FFF2-40B4-BE49-F238E27FC236}">
                <a16:creationId xmlns:a16="http://schemas.microsoft.com/office/drawing/2014/main" id="{EA936D35-1266-2E21-A349-207520F4F7A9}"/>
              </a:ext>
            </a:extLst>
          </p:cNvPr>
          <p:cNvSpPr/>
          <p:nvPr/>
        </p:nvSpPr>
        <p:spPr>
          <a:xfrm>
            <a:off x="7444548" y="3898581"/>
            <a:ext cx="298335"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B3C8AD19-D15C-9CC8-4363-85ED472701FE}"/>
              </a:ext>
            </a:extLst>
          </p:cNvPr>
          <p:cNvCxnSpPr>
            <a:cxnSpLocks/>
            <a:stCxn id="4" idx="4"/>
            <a:endCxn id="5" idx="0"/>
          </p:cNvCxnSpPr>
          <p:nvPr/>
        </p:nvCxnSpPr>
        <p:spPr>
          <a:xfrm flipH="1">
            <a:off x="8155815" y="1967357"/>
            <a:ext cx="555001" cy="521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701F009-C0B9-7A57-B2FA-4E4856A16E1C}"/>
              </a:ext>
            </a:extLst>
          </p:cNvPr>
          <p:cNvCxnSpPr>
            <a:cxnSpLocks/>
            <a:stCxn id="5" idx="2"/>
            <a:endCxn id="6" idx="0"/>
          </p:cNvCxnSpPr>
          <p:nvPr/>
        </p:nvCxnSpPr>
        <p:spPr>
          <a:xfrm flipH="1">
            <a:off x="7771845" y="2791051"/>
            <a:ext cx="383970" cy="423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B82259D-A14C-9B3A-1917-C72B580EFD6A}"/>
              </a:ext>
            </a:extLst>
          </p:cNvPr>
          <p:cNvCxnSpPr>
            <a:cxnSpLocks/>
            <a:stCxn id="6" idx="2"/>
            <a:endCxn id="7" idx="0"/>
          </p:cNvCxnSpPr>
          <p:nvPr/>
        </p:nvCxnSpPr>
        <p:spPr>
          <a:xfrm flipH="1">
            <a:off x="7593716" y="3516777"/>
            <a:ext cx="178129" cy="3818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0FED97D-2339-1CC8-ED9E-66B34E95E861}"/>
              </a:ext>
            </a:extLst>
          </p:cNvPr>
          <p:cNvCxnSpPr>
            <a:cxnSpLocks/>
            <a:stCxn id="4" idx="4"/>
            <a:endCxn id="12" idx="0"/>
          </p:cNvCxnSpPr>
          <p:nvPr/>
        </p:nvCxnSpPr>
        <p:spPr>
          <a:xfrm>
            <a:off x="8710816" y="1967357"/>
            <a:ext cx="272141" cy="521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92EDDD66-2E80-5EC0-CC58-C8DAF4CDBD34}"/>
              </a:ext>
            </a:extLst>
          </p:cNvPr>
          <p:cNvSpPr/>
          <p:nvPr/>
        </p:nvSpPr>
        <p:spPr>
          <a:xfrm>
            <a:off x="8833789" y="2488639"/>
            <a:ext cx="298335"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6166972D-9A3E-7AC6-25D8-D6112086D38D}"/>
              </a:ext>
            </a:extLst>
          </p:cNvPr>
          <p:cNvSpPr/>
          <p:nvPr/>
        </p:nvSpPr>
        <p:spPr>
          <a:xfrm>
            <a:off x="9470836" y="3204246"/>
            <a:ext cx="298335"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376E86F5-6988-219E-19C9-E8C55BEE3448}"/>
              </a:ext>
            </a:extLst>
          </p:cNvPr>
          <p:cNvSpPr/>
          <p:nvPr/>
        </p:nvSpPr>
        <p:spPr>
          <a:xfrm>
            <a:off x="8920390" y="3887389"/>
            <a:ext cx="298335"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AE27E605-3AD4-A885-2355-9507EB8C041E}"/>
              </a:ext>
            </a:extLst>
          </p:cNvPr>
          <p:cNvCxnSpPr>
            <a:cxnSpLocks/>
            <a:stCxn id="12" idx="2"/>
            <a:endCxn id="13" idx="0"/>
          </p:cNvCxnSpPr>
          <p:nvPr/>
        </p:nvCxnSpPr>
        <p:spPr>
          <a:xfrm>
            <a:off x="8982957" y="2791051"/>
            <a:ext cx="637047" cy="413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CAC7827-1910-39C7-AA76-3D3C93FFF93C}"/>
              </a:ext>
            </a:extLst>
          </p:cNvPr>
          <p:cNvCxnSpPr>
            <a:cxnSpLocks/>
            <a:stCxn id="13" idx="2"/>
            <a:endCxn id="14" idx="0"/>
          </p:cNvCxnSpPr>
          <p:nvPr/>
        </p:nvCxnSpPr>
        <p:spPr>
          <a:xfrm flipH="1">
            <a:off x="9069558" y="3506658"/>
            <a:ext cx="550446" cy="380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78217195-B141-D12C-5F13-DFAA1FAE057A}"/>
              </a:ext>
            </a:extLst>
          </p:cNvPr>
          <p:cNvSpPr/>
          <p:nvPr/>
        </p:nvSpPr>
        <p:spPr>
          <a:xfrm>
            <a:off x="8418851" y="2488639"/>
            <a:ext cx="298335"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AA80C986-A038-642D-B5BA-435FDD7F33D9}"/>
              </a:ext>
            </a:extLst>
          </p:cNvPr>
          <p:cNvSpPr/>
          <p:nvPr/>
        </p:nvSpPr>
        <p:spPr>
          <a:xfrm>
            <a:off x="8323851" y="3214365"/>
            <a:ext cx="298335"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39E322F7-1273-105D-6F4F-77C46807DAA8}"/>
              </a:ext>
            </a:extLst>
          </p:cNvPr>
          <p:cNvSpPr/>
          <p:nvPr/>
        </p:nvSpPr>
        <p:spPr>
          <a:xfrm>
            <a:off x="8193222" y="3898581"/>
            <a:ext cx="298335"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3B939704-94EE-B741-3209-6F4722AE68FC}"/>
              </a:ext>
            </a:extLst>
          </p:cNvPr>
          <p:cNvCxnSpPr>
            <a:cxnSpLocks/>
            <a:stCxn id="5" idx="2"/>
            <a:endCxn id="30" idx="0"/>
          </p:cNvCxnSpPr>
          <p:nvPr/>
        </p:nvCxnSpPr>
        <p:spPr>
          <a:xfrm flipH="1">
            <a:off x="8110437" y="2791051"/>
            <a:ext cx="45378" cy="427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30D1EC1-652D-D1AB-0196-A1158F263BBA}"/>
              </a:ext>
            </a:extLst>
          </p:cNvPr>
          <p:cNvCxnSpPr>
            <a:cxnSpLocks/>
            <a:stCxn id="18" idx="2"/>
            <a:endCxn id="19" idx="0"/>
          </p:cNvCxnSpPr>
          <p:nvPr/>
        </p:nvCxnSpPr>
        <p:spPr>
          <a:xfrm flipH="1">
            <a:off x="8342390" y="3516777"/>
            <a:ext cx="130629" cy="3818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ACBF3F2F-220F-EFC7-0526-B504C394BCF5}"/>
              </a:ext>
            </a:extLst>
          </p:cNvPr>
          <p:cNvSpPr/>
          <p:nvPr/>
        </p:nvSpPr>
        <p:spPr>
          <a:xfrm>
            <a:off x="8155523" y="4803187"/>
            <a:ext cx="307751" cy="289143"/>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400" dirty="0">
              <a:solidFill>
                <a:schemeClr val="bg1"/>
              </a:solidFill>
            </a:endParaRPr>
          </a:p>
        </p:txBody>
      </p:sp>
      <p:sp>
        <p:nvSpPr>
          <p:cNvPr id="23" name="Oval 22">
            <a:extLst>
              <a:ext uri="{FF2B5EF4-FFF2-40B4-BE49-F238E27FC236}">
                <a16:creationId xmlns:a16="http://schemas.microsoft.com/office/drawing/2014/main" id="{FA4AA35A-26A0-41BE-476D-2704FB192C11}"/>
              </a:ext>
            </a:extLst>
          </p:cNvPr>
          <p:cNvSpPr/>
          <p:nvPr/>
        </p:nvSpPr>
        <p:spPr>
          <a:xfrm>
            <a:off x="8516839" y="4803187"/>
            <a:ext cx="307751" cy="289143"/>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400" dirty="0">
              <a:solidFill>
                <a:schemeClr val="bg1"/>
              </a:solidFill>
            </a:endParaRPr>
          </a:p>
        </p:txBody>
      </p:sp>
      <p:sp>
        <p:nvSpPr>
          <p:cNvPr id="24" name="Oval 23">
            <a:extLst>
              <a:ext uri="{FF2B5EF4-FFF2-40B4-BE49-F238E27FC236}">
                <a16:creationId xmlns:a16="http://schemas.microsoft.com/office/drawing/2014/main" id="{620C0E6C-AD5E-1912-1D11-4CE735E8A162}"/>
              </a:ext>
            </a:extLst>
          </p:cNvPr>
          <p:cNvSpPr/>
          <p:nvPr/>
        </p:nvSpPr>
        <p:spPr>
          <a:xfrm>
            <a:off x="9239471" y="4803187"/>
            <a:ext cx="307751" cy="289143"/>
          </a:xfrm>
          <a:prstGeom prst="ellipse">
            <a:avLst/>
          </a:prstGeom>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bg1"/>
              </a:solidFill>
            </a:endParaRPr>
          </a:p>
        </p:txBody>
      </p:sp>
      <p:cxnSp>
        <p:nvCxnSpPr>
          <p:cNvPr id="25" name="Straight Arrow Connector 24">
            <a:extLst>
              <a:ext uri="{FF2B5EF4-FFF2-40B4-BE49-F238E27FC236}">
                <a16:creationId xmlns:a16="http://schemas.microsoft.com/office/drawing/2014/main" id="{8599EEF2-066C-AEE4-E3F3-981EFA598C80}"/>
              </a:ext>
            </a:extLst>
          </p:cNvPr>
          <p:cNvCxnSpPr>
            <a:cxnSpLocks/>
            <a:stCxn id="4" idx="4"/>
            <a:endCxn id="17" idx="0"/>
          </p:cNvCxnSpPr>
          <p:nvPr/>
        </p:nvCxnSpPr>
        <p:spPr>
          <a:xfrm flipH="1">
            <a:off x="8568019" y="1967357"/>
            <a:ext cx="142797" cy="521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5B131BA-7896-917B-8FFF-81F140965A57}"/>
              </a:ext>
            </a:extLst>
          </p:cNvPr>
          <p:cNvCxnSpPr>
            <a:cxnSpLocks/>
            <a:stCxn id="7" idx="2"/>
            <a:endCxn id="22" idx="0"/>
          </p:cNvCxnSpPr>
          <p:nvPr/>
        </p:nvCxnSpPr>
        <p:spPr>
          <a:xfrm>
            <a:off x="7593716" y="4200993"/>
            <a:ext cx="715683" cy="602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154A9EB-63D8-6291-B5BF-8025B49C08D3}"/>
              </a:ext>
            </a:extLst>
          </p:cNvPr>
          <p:cNvCxnSpPr>
            <a:cxnSpLocks/>
            <a:stCxn id="19" idx="2"/>
            <a:endCxn id="23" idx="0"/>
          </p:cNvCxnSpPr>
          <p:nvPr/>
        </p:nvCxnSpPr>
        <p:spPr>
          <a:xfrm>
            <a:off x="8342390" y="4200993"/>
            <a:ext cx="328325" cy="602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2376328-7F2E-ABE9-A152-9ED1828B06E1}"/>
              </a:ext>
            </a:extLst>
          </p:cNvPr>
          <p:cNvCxnSpPr>
            <a:cxnSpLocks/>
            <a:stCxn id="14" idx="2"/>
            <a:endCxn id="24" idx="0"/>
          </p:cNvCxnSpPr>
          <p:nvPr/>
        </p:nvCxnSpPr>
        <p:spPr>
          <a:xfrm>
            <a:off x="9069558" y="4189801"/>
            <a:ext cx="323789" cy="6133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AD985302-BE93-4D82-0D1D-7E45EFA4011C}"/>
              </a:ext>
            </a:extLst>
          </p:cNvPr>
          <p:cNvSpPr/>
          <p:nvPr/>
        </p:nvSpPr>
        <p:spPr>
          <a:xfrm>
            <a:off x="8744264" y="3210899"/>
            <a:ext cx="298335"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A288651C-60C5-922B-4326-6AC5B0790EA6}"/>
              </a:ext>
            </a:extLst>
          </p:cNvPr>
          <p:cNvSpPr/>
          <p:nvPr/>
        </p:nvSpPr>
        <p:spPr>
          <a:xfrm>
            <a:off x="7961269" y="3218704"/>
            <a:ext cx="298335"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63EE36F4-38D3-4060-150D-9DB6C246AAB6}"/>
              </a:ext>
            </a:extLst>
          </p:cNvPr>
          <p:cNvCxnSpPr>
            <a:cxnSpLocks/>
            <a:stCxn id="5" idx="2"/>
            <a:endCxn id="18" idx="0"/>
          </p:cNvCxnSpPr>
          <p:nvPr/>
        </p:nvCxnSpPr>
        <p:spPr>
          <a:xfrm>
            <a:off x="8155815" y="2791051"/>
            <a:ext cx="317204" cy="423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7194848-EDF5-45B2-7BDE-EAEBC8C75064}"/>
              </a:ext>
            </a:extLst>
          </p:cNvPr>
          <p:cNvCxnSpPr>
            <a:cxnSpLocks/>
            <a:stCxn id="17" idx="2"/>
            <a:endCxn id="18" idx="0"/>
          </p:cNvCxnSpPr>
          <p:nvPr/>
        </p:nvCxnSpPr>
        <p:spPr>
          <a:xfrm flipH="1">
            <a:off x="8473019" y="2791051"/>
            <a:ext cx="95000" cy="423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1DBB1D2-EEC4-5684-A636-E8C02033D261}"/>
              </a:ext>
            </a:extLst>
          </p:cNvPr>
          <p:cNvCxnSpPr>
            <a:cxnSpLocks/>
            <a:stCxn id="17" idx="2"/>
            <a:endCxn id="29" idx="0"/>
          </p:cNvCxnSpPr>
          <p:nvPr/>
        </p:nvCxnSpPr>
        <p:spPr>
          <a:xfrm>
            <a:off x="8568019" y="2791051"/>
            <a:ext cx="325413" cy="419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0B5F21F1-9FA8-EBA1-2BA4-C3BF1B6B39CF}"/>
              </a:ext>
            </a:extLst>
          </p:cNvPr>
          <p:cNvSpPr/>
          <p:nvPr/>
        </p:nvSpPr>
        <p:spPr>
          <a:xfrm>
            <a:off x="9096035" y="3204246"/>
            <a:ext cx="298335"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4CC46A20-2169-C11B-8F57-2B2624F68BE9}"/>
              </a:ext>
            </a:extLst>
          </p:cNvPr>
          <p:cNvCxnSpPr>
            <a:cxnSpLocks/>
            <a:stCxn id="12" idx="2"/>
            <a:endCxn id="34" idx="0"/>
          </p:cNvCxnSpPr>
          <p:nvPr/>
        </p:nvCxnSpPr>
        <p:spPr>
          <a:xfrm>
            <a:off x="8982957" y="2791051"/>
            <a:ext cx="262246" cy="413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5A58CF0-CD42-FD44-881E-F21C7083071F}"/>
              </a:ext>
            </a:extLst>
          </p:cNvPr>
          <p:cNvCxnSpPr>
            <a:cxnSpLocks/>
            <a:stCxn id="13" idx="2"/>
            <a:endCxn id="40" idx="0"/>
          </p:cNvCxnSpPr>
          <p:nvPr/>
        </p:nvCxnSpPr>
        <p:spPr>
          <a:xfrm flipH="1">
            <a:off x="9430237" y="3506658"/>
            <a:ext cx="189767" cy="380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ounded Rectangle 36">
            <a:extLst>
              <a:ext uri="{FF2B5EF4-FFF2-40B4-BE49-F238E27FC236}">
                <a16:creationId xmlns:a16="http://schemas.microsoft.com/office/drawing/2014/main" id="{AF02511A-AA55-5F07-EE99-95E3E7CBE0F0}"/>
              </a:ext>
            </a:extLst>
          </p:cNvPr>
          <p:cNvSpPr/>
          <p:nvPr/>
        </p:nvSpPr>
        <p:spPr>
          <a:xfrm>
            <a:off x="7801469" y="3892527"/>
            <a:ext cx="298335"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96330AFF-A379-3DC9-C382-092DD9509898}"/>
              </a:ext>
            </a:extLst>
          </p:cNvPr>
          <p:cNvSpPr/>
          <p:nvPr/>
        </p:nvSpPr>
        <p:spPr>
          <a:xfrm>
            <a:off x="7088247" y="3892527"/>
            <a:ext cx="298335"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EEB3BDB3-31D6-D104-3E3D-9DAE06AFDE3A}"/>
              </a:ext>
            </a:extLst>
          </p:cNvPr>
          <p:cNvSpPr/>
          <p:nvPr/>
        </p:nvSpPr>
        <p:spPr>
          <a:xfrm>
            <a:off x="8555805" y="3892527"/>
            <a:ext cx="298335"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F7B0A7C1-3476-13EB-4091-E635BAB37375}"/>
              </a:ext>
            </a:extLst>
          </p:cNvPr>
          <p:cNvSpPr/>
          <p:nvPr/>
        </p:nvSpPr>
        <p:spPr>
          <a:xfrm>
            <a:off x="9281069" y="3887389"/>
            <a:ext cx="298335"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1" name="Rounded Rectangle 40">
            <a:extLst>
              <a:ext uri="{FF2B5EF4-FFF2-40B4-BE49-F238E27FC236}">
                <a16:creationId xmlns:a16="http://schemas.microsoft.com/office/drawing/2014/main" id="{26D7C003-C2EC-CB74-D633-EFB83B7E8D96}"/>
              </a:ext>
            </a:extLst>
          </p:cNvPr>
          <p:cNvSpPr/>
          <p:nvPr/>
        </p:nvSpPr>
        <p:spPr>
          <a:xfrm>
            <a:off x="9663766" y="3886003"/>
            <a:ext cx="298335"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4D07AACF-BE42-204F-630F-01B09E351434}"/>
              </a:ext>
            </a:extLst>
          </p:cNvPr>
          <p:cNvSpPr/>
          <p:nvPr/>
        </p:nvSpPr>
        <p:spPr>
          <a:xfrm>
            <a:off x="10065715" y="3886003"/>
            <a:ext cx="298335"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439A79C2-D0C6-85AB-02F5-6FD9E18DEAEF}"/>
              </a:ext>
            </a:extLst>
          </p:cNvPr>
          <p:cNvCxnSpPr>
            <a:cxnSpLocks/>
            <a:stCxn id="13" idx="2"/>
            <a:endCxn id="39" idx="0"/>
          </p:cNvCxnSpPr>
          <p:nvPr/>
        </p:nvCxnSpPr>
        <p:spPr>
          <a:xfrm flipH="1">
            <a:off x="8704973" y="3506658"/>
            <a:ext cx="915031" cy="385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CB45172-CDD1-C60D-7AE2-ACC54FE5A914}"/>
              </a:ext>
            </a:extLst>
          </p:cNvPr>
          <p:cNvCxnSpPr>
            <a:cxnSpLocks/>
            <a:stCxn id="18" idx="2"/>
            <a:endCxn id="39" idx="0"/>
          </p:cNvCxnSpPr>
          <p:nvPr/>
        </p:nvCxnSpPr>
        <p:spPr>
          <a:xfrm>
            <a:off x="8473019" y="3516777"/>
            <a:ext cx="231954" cy="375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C2A085C-CC65-075B-6881-47F456707ABB}"/>
              </a:ext>
            </a:extLst>
          </p:cNvPr>
          <p:cNvCxnSpPr>
            <a:cxnSpLocks/>
            <a:stCxn id="6" idx="2"/>
            <a:endCxn id="38" idx="0"/>
          </p:cNvCxnSpPr>
          <p:nvPr/>
        </p:nvCxnSpPr>
        <p:spPr>
          <a:xfrm flipH="1">
            <a:off x="7237415" y="3516777"/>
            <a:ext cx="534430" cy="375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094F26A-008E-BDBB-16A7-67DA439EC1F4}"/>
              </a:ext>
            </a:extLst>
          </p:cNvPr>
          <p:cNvCxnSpPr>
            <a:cxnSpLocks/>
            <a:stCxn id="6" idx="2"/>
            <a:endCxn id="39" idx="0"/>
          </p:cNvCxnSpPr>
          <p:nvPr/>
        </p:nvCxnSpPr>
        <p:spPr>
          <a:xfrm>
            <a:off x="7771845" y="3516777"/>
            <a:ext cx="933128" cy="375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595E9B3-AD1C-B25C-4841-953D8695AFC4}"/>
              </a:ext>
            </a:extLst>
          </p:cNvPr>
          <p:cNvCxnSpPr>
            <a:cxnSpLocks/>
            <a:stCxn id="30" idx="2"/>
            <a:endCxn id="37" idx="0"/>
          </p:cNvCxnSpPr>
          <p:nvPr/>
        </p:nvCxnSpPr>
        <p:spPr>
          <a:xfrm flipH="1">
            <a:off x="7950637" y="3521116"/>
            <a:ext cx="159800" cy="371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1DD3FD8-3F30-A2ED-E1CD-ED0E8E7B74B1}"/>
              </a:ext>
            </a:extLst>
          </p:cNvPr>
          <p:cNvCxnSpPr>
            <a:cxnSpLocks/>
            <a:stCxn id="30" idx="2"/>
            <a:endCxn id="19" idx="0"/>
          </p:cNvCxnSpPr>
          <p:nvPr/>
        </p:nvCxnSpPr>
        <p:spPr>
          <a:xfrm>
            <a:off x="8110437" y="3521116"/>
            <a:ext cx="231953" cy="377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A8696F1D-D060-A795-1E4B-AEC2C0FA40C5}"/>
              </a:ext>
            </a:extLst>
          </p:cNvPr>
          <p:cNvCxnSpPr>
            <a:cxnSpLocks/>
            <a:stCxn id="29" idx="2"/>
            <a:endCxn id="41" idx="0"/>
          </p:cNvCxnSpPr>
          <p:nvPr/>
        </p:nvCxnSpPr>
        <p:spPr>
          <a:xfrm>
            <a:off x="8893432" y="3513311"/>
            <a:ext cx="919502" cy="3726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119D7D4-6984-7BAC-CB89-C1751333976E}"/>
              </a:ext>
            </a:extLst>
          </p:cNvPr>
          <p:cNvCxnSpPr>
            <a:cxnSpLocks/>
            <a:stCxn id="34" idx="2"/>
            <a:endCxn id="14" idx="0"/>
          </p:cNvCxnSpPr>
          <p:nvPr/>
        </p:nvCxnSpPr>
        <p:spPr>
          <a:xfrm flipH="1">
            <a:off x="9069558" y="3506658"/>
            <a:ext cx="175645" cy="380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37D3238-94E4-27D3-5FE2-25CDDB24A9D3}"/>
              </a:ext>
            </a:extLst>
          </p:cNvPr>
          <p:cNvCxnSpPr>
            <a:cxnSpLocks/>
            <a:stCxn id="13" idx="2"/>
            <a:endCxn id="42" idx="0"/>
          </p:cNvCxnSpPr>
          <p:nvPr/>
        </p:nvCxnSpPr>
        <p:spPr>
          <a:xfrm>
            <a:off x="9620004" y="3506658"/>
            <a:ext cx="594879" cy="379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70090846-E364-B804-EC09-3352060D495F}"/>
              </a:ext>
            </a:extLst>
          </p:cNvPr>
          <p:cNvSpPr/>
          <p:nvPr/>
        </p:nvSpPr>
        <p:spPr>
          <a:xfrm>
            <a:off x="8878155" y="4803187"/>
            <a:ext cx="307751" cy="289143"/>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400" dirty="0">
              <a:solidFill>
                <a:schemeClr val="bg1"/>
              </a:solidFill>
            </a:endParaRPr>
          </a:p>
        </p:txBody>
      </p:sp>
      <p:sp>
        <p:nvSpPr>
          <p:cNvPr id="53" name="Oval 52">
            <a:extLst>
              <a:ext uri="{FF2B5EF4-FFF2-40B4-BE49-F238E27FC236}">
                <a16:creationId xmlns:a16="http://schemas.microsoft.com/office/drawing/2014/main" id="{7574ECA6-5726-61CA-BCDA-4823091A6CB8}"/>
              </a:ext>
            </a:extLst>
          </p:cNvPr>
          <p:cNvSpPr/>
          <p:nvPr/>
        </p:nvSpPr>
        <p:spPr>
          <a:xfrm>
            <a:off x="7794207" y="4803187"/>
            <a:ext cx="307751" cy="289143"/>
          </a:xfrm>
          <a:prstGeom prst="ellipse">
            <a:avLst/>
          </a:prstGeom>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bg1"/>
              </a:solidFill>
            </a:endParaRPr>
          </a:p>
        </p:txBody>
      </p:sp>
      <p:sp>
        <p:nvSpPr>
          <p:cNvPr id="54" name="Oval 53">
            <a:extLst>
              <a:ext uri="{FF2B5EF4-FFF2-40B4-BE49-F238E27FC236}">
                <a16:creationId xmlns:a16="http://schemas.microsoft.com/office/drawing/2014/main" id="{190F1197-8F12-57A6-7769-AF0A422F5F03}"/>
              </a:ext>
            </a:extLst>
          </p:cNvPr>
          <p:cNvSpPr/>
          <p:nvPr/>
        </p:nvSpPr>
        <p:spPr>
          <a:xfrm>
            <a:off x="9600787" y="4803187"/>
            <a:ext cx="307751" cy="289143"/>
          </a:xfrm>
          <a:prstGeom prst="ellipse">
            <a:avLst/>
          </a:prstGeom>
          <a:solidFill>
            <a:srgbClr val="FF7E79"/>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400" dirty="0">
              <a:solidFill>
                <a:schemeClr val="bg1"/>
              </a:solidFill>
            </a:endParaRPr>
          </a:p>
        </p:txBody>
      </p:sp>
      <p:sp>
        <p:nvSpPr>
          <p:cNvPr id="55" name="Oval 54">
            <a:extLst>
              <a:ext uri="{FF2B5EF4-FFF2-40B4-BE49-F238E27FC236}">
                <a16:creationId xmlns:a16="http://schemas.microsoft.com/office/drawing/2014/main" id="{82A8B20F-EF18-C4A6-DEA3-A7068724C61F}"/>
              </a:ext>
            </a:extLst>
          </p:cNvPr>
          <p:cNvSpPr/>
          <p:nvPr/>
        </p:nvSpPr>
        <p:spPr>
          <a:xfrm>
            <a:off x="9962103" y="4803187"/>
            <a:ext cx="307751" cy="289143"/>
          </a:xfrm>
          <a:prstGeom prst="ellipse">
            <a:avLst/>
          </a:prstGeom>
          <a:solidFill>
            <a:srgbClr val="FF7E79"/>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400" dirty="0">
              <a:solidFill>
                <a:schemeClr val="bg1"/>
              </a:solidFill>
            </a:endParaRPr>
          </a:p>
        </p:txBody>
      </p:sp>
      <p:sp>
        <p:nvSpPr>
          <p:cNvPr id="56" name="Oval 55">
            <a:extLst>
              <a:ext uri="{FF2B5EF4-FFF2-40B4-BE49-F238E27FC236}">
                <a16:creationId xmlns:a16="http://schemas.microsoft.com/office/drawing/2014/main" id="{CA859C60-6D4C-7F55-73B7-51D1761635EF}"/>
              </a:ext>
            </a:extLst>
          </p:cNvPr>
          <p:cNvSpPr/>
          <p:nvPr/>
        </p:nvSpPr>
        <p:spPr>
          <a:xfrm>
            <a:off x="7432891" y="4803187"/>
            <a:ext cx="307751" cy="289143"/>
          </a:xfrm>
          <a:prstGeom prst="ellipse">
            <a:avLst/>
          </a:prstGeom>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bg1"/>
              </a:solidFill>
            </a:endParaRPr>
          </a:p>
        </p:txBody>
      </p:sp>
      <p:cxnSp>
        <p:nvCxnSpPr>
          <p:cNvPr id="57" name="Straight Arrow Connector 56">
            <a:extLst>
              <a:ext uri="{FF2B5EF4-FFF2-40B4-BE49-F238E27FC236}">
                <a16:creationId xmlns:a16="http://schemas.microsoft.com/office/drawing/2014/main" id="{93D8851C-0219-C786-A163-0861AC8F0F00}"/>
              </a:ext>
            </a:extLst>
          </p:cNvPr>
          <p:cNvCxnSpPr>
            <a:cxnSpLocks/>
            <a:stCxn id="40" idx="2"/>
            <a:endCxn id="24" idx="0"/>
          </p:cNvCxnSpPr>
          <p:nvPr/>
        </p:nvCxnSpPr>
        <p:spPr>
          <a:xfrm flipH="1">
            <a:off x="9393347" y="4189801"/>
            <a:ext cx="36890" cy="6133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CEE8F1A-C1D8-85D1-A7B2-6D51376D6394}"/>
              </a:ext>
            </a:extLst>
          </p:cNvPr>
          <p:cNvCxnSpPr>
            <a:cxnSpLocks/>
            <a:stCxn id="42" idx="2"/>
            <a:endCxn id="55" idx="0"/>
          </p:cNvCxnSpPr>
          <p:nvPr/>
        </p:nvCxnSpPr>
        <p:spPr>
          <a:xfrm flipH="1">
            <a:off x="10115979" y="4188415"/>
            <a:ext cx="98904" cy="614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3BBB40C-07DB-6E97-7F5F-6FB19C34AD81}"/>
              </a:ext>
            </a:extLst>
          </p:cNvPr>
          <p:cNvCxnSpPr>
            <a:cxnSpLocks/>
            <a:stCxn id="42" idx="2"/>
            <a:endCxn id="54" idx="0"/>
          </p:cNvCxnSpPr>
          <p:nvPr/>
        </p:nvCxnSpPr>
        <p:spPr>
          <a:xfrm flipH="1">
            <a:off x="9754663" y="4188415"/>
            <a:ext cx="460220" cy="614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0AE5710-C947-B6D7-CA52-AD32180DDE26}"/>
              </a:ext>
            </a:extLst>
          </p:cNvPr>
          <p:cNvCxnSpPr>
            <a:cxnSpLocks/>
            <a:stCxn id="41" idx="2"/>
            <a:endCxn id="52" idx="0"/>
          </p:cNvCxnSpPr>
          <p:nvPr/>
        </p:nvCxnSpPr>
        <p:spPr>
          <a:xfrm flipH="1">
            <a:off x="9032031" y="4188415"/>
            <a:ext cx="780903" cy="614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7E9DC48F-4296-9E73-FF6A-EEF0AFA4B575}"/>
              </a:ext>
            </a:extLst>
          </p:cNvPr>
          <p:cNvCxnSpPr>
            <a:cxnSpLocks/>
            <a:stCxn id="42" idx="2"/>
            <a:endCxn id="22" idx="0"/>
          </p:cNvCxnSpPr>
          <p:nvPr/>
        </p:nvCxnSpPr>
        <p:spPr>
          <a:xfrm flipH="1">
            <a:off x="8309399" y="4188415"/>
            <a:ext cx="1905484" cy="614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5F0F8597-7D38-92F7-DEBE-5D6396668AE8}"/>
              </a:ext>
            </a:extLst>
          </p:cNvPr>
          <p:cNvSpPr/>
          <p:nvPr/>
        </p:nvSpPr>
        <p:spPr>
          <a:xfrm>
            <a:off x="10323419" y="4803187"/>
            <a:ext cx="307751" cy="289143"/>
          </a:xfrm>
          <a:prstGeom prst="ellipse">
            <a:avLst/>
          </a:prstGeom>
          <a:solidFill>
            <a:srgbClr val="FF7E79"/>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400" dirty="0">
              <a:solidFill>
                <a:schemeClr val="bg1"/>
              </a:solidFill>
            </a:endParaRPr>
          </a:p>
        </p:txBody>
      </p:sp>
      <p:sp>
        <p:nvSpPr>
          <p:cNvPr id="63" name="Oval 62">
            <a:extLst>
              <a:ext uri="{FF2B5EF4-FFF2-40B4-BE49-F238E27FC236}">
                <a16:creationId xmlns:a16="http://schemas.microsoft.com/office/drawing/2014/main" id="{4063D888-78A4-EC82-7B98-A62A52677DE4}"/>
              </a:ext>
            </a:extLst>
          </p:cNvPr>
          <p:cNvSpPr/>
          <p:nvPr/>
        </p:nvSpPr>
        <p:spPr>
          <a:xfrm>
            <a:off x="10684735" y="4803187"/>
            <a:ext cx="307751" cy="289143"/>
          </a:xfrm>
          <a:prstGeom prst="ellipse">
            <a:avLst/>
          </a:prstGeom>
          <a:solidFill>
            <a:srgbClr val="FF7E79"/>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400" dirty="0">
              <a:solidFill>
                <a:schemeClr val="bg1"/>
              </a:solidFill>
            </a:endParaRPr>
          </a:p>
        </p:txBody>
      </p:sp>
      <p:sp>
        <p:nvSpPr>
          <p:cNvPr id="64" name="Oval 63">
            <a:extLst>
              <a:ext uri="{FF2B5EF4-FFF2-40B4-BE49-F238E27FC236}">
                <a16:creationId xmlns:a16="http://schemas.microsoft.com/office/drawing/2014/main" id="{4F196209-BF78-C68E-79A4-E97ED8316A65}"/>
              </a:ext>
            </a:extLst>
          </p:cNvPr>
          <p:cNvSpPr/>
          <p:nvPr/>
        </p:nvSpPr>
        <p:spPr>
          <a:xfrm>
            <a:off x="11046049" y="4803187"/>
            <a:ext cx="307751" cy="289143"/>
          </a:xfrm>
          <a:prstGeom prst="ellipse">
            <a:avLst/>
          </a:prstGeom>
          <a:solidFill>
            <a:srgbClr val="FF7E79"/>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400" dirty="0">
              <a:solidFill>
                <a:schemeClr val="bg1"/>
              </a:solidFill>
            </a:endParaRPr>
          </a:p>
        </p:txBody>
      </p:sp>
      <p:sp>
        <p:nvSpPr>
          <p:cNvPr id="65" name="Oval 64">
            <a:extLst>
              <a:ext uri="{FF2B5EF4-FFF2-40B4-BE49-F238E27FC236}">
                <a16:creationId xmlns:a16="http://schemas.microsoft.com/office/drawing/2014/main" id="{60C9DBEF-F0D7-A685-5ECF-C1152D80CA8A}"/>
              </a:ext>
            </a:extLst>
          </p:cNvPr>
          <p:cNvSpPr/>
          <p:nvPr/>
        </p:nvSpPr>
        <p:spPr>
          <a:xfrm>
            <a:off x="6710259" y="4803187"/>
            <a:ext cx="307751" cy="289143"/>
          </a:xfrm>
          <a:prstGeom prst="ellipse">
            <a:avLst/>
          </a:prstGeom>
          <a:solidFill>
            <a:srgbClr val="FF7E79"/>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400" dirty="0">
              <a:solidFill>
                <a:schemeClr val="bg1"/>
              </a:solidFill>
            </a:endParaRPr>
          </a:p>
        </p:txBody>
      </p:sp>
      <p:sp>
        <p:nvSpPr>
          <p:cNvPr id="66" name="Oval 65">
            <a:extLst>
              <a:ext uri="{FF2B5EF4-FFF2-40B4-BE49-F238E27FC236}">
                <a16:creationId xmlns:a16="http://schemas.microsoft.com/office/drawing/2014/main" id="{9F2FEE9F-3B55-E3F7-3A80-8CD1F4A97B6F}"/>
              </a:ext>
            </a:extLst>
          </p:cNvPr>
          <p:cNvSpPr/>
          <p:nvPr/>
        </p:nvSpPr>
        <p:spPr>
          <a:xfrm>
            <a:off x="7071575" y="4803187"/>
            <a:ext cx="307751" cy="289143"/>
          </a:xfrm>
          <a:prstGeom prst="ellipse">
            <a:avLst/>
          </a:prstGeom>
          <a:solidFill>
            <a:srgbClr val="FF7E79"/>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400" dirty="0">
              <a:solidFill>
                <a:schemeClr val="bg1"/>
              </a:solidFill>
            </a:endParaRPr>
          </a:p>
        </p:txBody>
      </p:sp>
      <p:cxnSp>
        <p:nvCxnSpPr>
          <p:cNvPr id="67" name="Straight Arrow Connector 66">
            <a:extLst>
              <a:ext uri="{FF2B5EF4-FFF2-40B4-BE49-F238E27FC236}">
                <a16:creationId xmlns:a16="http://schemas.microsoft.com/office/drawing/2014/main" id="{03974C0D-DC15-D164-30FC-9A8A214681C5}"/>
              </a:ext>
            </a:extLst>
          </p:cNvPr>
          <p:cNvCxnSpPr>
            <a:cxnSpLocks/>
            <a:stCxn id="37" idx="2"/>
            <a:endCxn id="53" idx="0"/>
          </p:cNvCxnSpPr>
          <p:nvPr/>
        </p:nvCxnSpPr>
        <p:spPr>
          <a:xfrm flipH="1">
            <a:off x="7948083" y="4194939"/>
            <a:ext cx="2554" cy="608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CAF17634-3FF4-DC68-ED1C-33046D7E5E36}"/>
              </a:ext>
            </a:extLst>
          </p:cNvPr>
          <p:cNvCxnSpPr>
            <a:cxnSpLocks/>
            <a:stCxn id="19" idx="2"/>
            <a:endCxn id="66" idx="0"/>
          </p:cNvCxnSpPr>
          <p:nvPr/>
        </p:nvCxnSpPr>
        <p:spPr>
          <a:xfrm flipH="1">
            <a:off x="7225451" y="4200993"/>
            <a:ext cx="1116939" cy="602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DDAD9B9C-B312-0A48-939B-D0774524413F}"/>
              </a:ext>
            </a:extLst>
          </p:cNvPr>
          <p:cNvCxnSpPr>
            <a:cxnSpLocks/>
            <a:stCxn id="38" idx="2"/>
            <a:endCxn id="56" idx="0"/>
          </p:cNvCxnSpPr>
          <p:nvPr/>
        </p:nvCxnSpPr>
        <p:spPr>
          <a:xfrm>
            <a:off x="7237415" y="4194939"/>
            <a:ext cx="349352" cy="608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ADE243E-6850-622D-1E34-A531577B5E95}"/>
              </a:ext>
            </a:extLst>
          </p:cNvPr>
          <p:cNvCxnSpPr>
            <a:cxnSpLocks/>
            <a:stCxn id="37" idx="2"/>
            <a:endCxn id="65" idx="7"/>
          </p:cNvCxnSpPr>
          <p:nvPr/>
        </p:nvCxnSpPr>
        <p:spPr>
          <a:xfrm flipH="1">
            <a:off x="6972941" y="4194939"/>
            <a:ext cx="977696" cy="650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8DAC6071-9C65-5E5D-5E4B-CB78DE804783}"/>
              </a:ext>
            </a:extLst>
          </p:cNvPr>
          <p:cNvCxnSpPr>
            <a:cxnSpLocks/>
            <a:stCxn id="39" idx="2"/>
            <a:endCxn id="64" idx="0"/>
          </p:cNvCxnSpPr>
          <p:nvPr/>
        </p:nvCxnSpPr>
        <p:spPr>
          <a:xfrm>
            <a:off x="8704973" y="4194939"/>
            <a:ext cx="2494952" cy="608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45561886-03E8-BA7A-66C0-7370B0E113E5}"/>
              </a:ext>
            </a:extLst>
          </p:cNvPr>
          <p:cNvCxnSpPr>
            <a:cxnSpLocks/>
            <a:stCxn id="14" idx="2"/>
            <a:endCxn id="63" idx="0"/>
          </p:cNvCxnSpPr>
          <p:nvPr/>
        </p:nvCxnSpPr>
        <p:spPr>
          <a:xfrm>
            <a:off x="9069558" y="4189801"/>
            <a:ext cx="1769053" cy="6133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8EE46D98-FDC9-3C79-2E0E-3133C2831B6D}"/>
              </a:ext>
            </a:extLst>
          </p:cNvPr>
          <p:cNvCxnSpPr>
            <a:cxnSpLocks/>
            <a:stCxn id="41" idx="2"/>
            <a:endCxn id="62" idx="0"/>
          </p:cNvCxnSpPr>
          <p:nvPr/>
        </p:nvCxnSpPr>
        <p:spPr>
          <a:xfrm>
            <a:off x="9812934" y="4188415"/>
            <a:ext cx="664361" cy="614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A108526A-0446-BFBC-FE38-D577EF6DD602}"/>
              </a:ext>
            </a:extLst>
          </p:cNvPr>
          <p:cNvSpPr txBox="1"/>
          <p:nvPr/>
        </p:nvSpPr>
        <p:spPr>
          <a:xfrm>
            <a:off x="7161515" y="5371358"/>
            <a:ext cx="3291329" cy="369332"/>
          </a:xfrm>
          <a:prstGeom prst="rect">
            <a:avLst/>
          </a:prstGeom>
          <a:noFill/>
        </p:spPr>
        <p:txBody>
          <a:bodyPr wrap="square" rtlCol="0">
            <a:spAutoFit/>
          </a:bodyPr>
          <a:lstStyle/>
          <a:p>
            <a:pPr algn="ctr"/>
            <a:r>
              <a:rPr lang="en-US" dirty="0"/>
              <a:t>Maximum Likelihood Problem</a:t>
            </a:r>
          </a:p>
        </p:txBody>
      </p:sp>
      <p:sp>
        <p:nvSpPr>
          <p:cNvPr id="75" name="TextBox 74">
            <a:extLst>
              <a:ext uri="{FF2B5EF4-FFF2-40B4-BE49-F238E27FC236}">
                <a16:creationId xmlns:a16="http://schemas.microsoft.com/office/drawing/2014/main" id="{99DBC360-8D45-E69D-4E97-5E6536525802}"/>
              </a:ext>
            </a:extLst>
          </p:cNvPr>
          <p:cNvSpPr txBox="1"/>
          <p:nvPr/>
        </p:nvSpPr>
        <p:spPr>
          <a:xfrm>
            <a:off x="416602" y="6492875"/>
            <a:ext cx="6100996" cy="307777"/>
          </a:xfrm>
          <a:prstGeom prst="rect">
            <a:avLst/>
          </a:prstGeom>
          <a:noFill/>
        </p:spPr>
        <p:txBody>
          <a:bodyPr wrap="square">
            <a:spAutoFit/>
          </a:bodyPr>
          <a:lstStyle>
            <a:defPPr>
              <a:defRPr lang="en-US"/>
            </a:defPPr>
            <a:lvl1pPr>
              <a:defRPr sz="1400">
                <a:solidFill>
                  <a:schemeClr val="bg1">
                    <a:lumMod val="75000"/>
                  </a:schemeClr>
                </a:solidFill>
              </a:defRPr>
            </a:lvl1pPr>
          </a:lstStyle>
          <a:p>
            <a:r>
              <a:rPr lang="en-US" dirty="0"/>
              <a:t>Slide Inspired by: Sasha Rush – o1 tutorial</a:t>
            </a:r>
          </a:p>
        </p:txBody>
      </p:sp>
    </p:spTree>
    <p:extLst>
      <p:ext uri="{BB962C8B-B14F-4D97-AF65-F5344CB8AC3E}">
        <p14:creationId xmlns:p14="http://schemas.microsoft.com/office/powerpoint/2010/main" val="5874424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14640154-C2BE-24F5-4576-65FABA98EF56}"/>
              </a:ext>
            </a:extLst>
          </p:cNvPr>
          <p:cNvSpPr/>
          <p:nvPr/>
        </p:nvSpPr>
        <p:spPr>
          <a:xfrm>
            <a:off x="698557" y="4169441"/>
            <a:ext cx="6104025" cy="708338"/>
          </a:xfrm>
          <a:prstGeom prst="roundRect">
            <a:avLst>
              <a:gd name="adj" fmla="val 2284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C85F5C-7A32-0ADC-9132-E6F15D02EEF5}"/>
              </a:ext>
            </a:extLst>
          </p:cNvPr>
          <p:cNvSpPr>
            <a:spLocks noGrp="1"/>
          </p:cNvSpPr>
          <p:nvPr>
            <p:ph type="title"/>
          </p:nvPr>
        </p:nvSpPr>
        <p:spPr/>
        <p:txBody>
          <a:bodyPr/>
          <a:lstStyle/>
          <a:p>
            <a:r>
              <a:rPr lang="en-US" dirty="0"/>
              <a:t>Generate Long coherent </a:t>
            </a:r>
            <a:r>
              <a:rPr lang="en-US" dirty="0" err="1"/>
              <a:t>CoTs</a:t>
            </a:r>
            <a:endParaRPr lang="en-US" dirty="0"/>
          </a:p>
        </p:txBody>
      </p:sp>
      <p:sp>
        <p:nvSpPr>
          <p:cNvPr id="3" name="Content Placeholder 2">
            <a:extLst>
              <a:ext uri="{FF2B5EF4-FFF2-40B4-BE49-F238E27FC236}">
                <a16:creationId xmlns:a16="http://schemas.microsoft.com/office/drawing/2014/main" id="{CE4BAEBE-9FC5-0EFD-21A1-7D2797D99B1F}"/>
              </a:ext>
            </a:extLst>
          </p:cNvPr>
          <p:cNvSpPr>
            <a:spLocks noGrp="1"/>
          </p:cNvSpPr>
          <p:nvPr>
            <p:ph idx="1"/>
          </p:nvPr>
        </p:nvSpPr>
        <p:spPr>
          <a:xfrm>
            <a:off x="838200" y="1730208"/>
            <a:ext cx="10515600" cy="4144120"/>
          </a:xfrm>
        </p:spPr>
        <p:txBody>
          <a:bodyPr>
            <a:normAutofit/>
          </a:bodyPr>
          <a:lstStyle/>
          <a:p>
            <a:pPr marL="525463" indent="-525463">
              <a:buFont typeface="System Font Regular"/>
              <a:buChar char="-"/>
            </a:pPr>
            <a:r>
              <a:rPr lang="en-US" sz="3200" dirty="0">
                <a:solidFill>
                  <a:srgbClr val="000000"/>
                </a:solidFill>
                <a:effectLst/>
                <a:latin typeface="IBM Plex Sans" panose="020B0503050203000203" pitchFamily="34" charset="0"/>
              </a:rPr>
              <a:t>Human Annotations</a:t>
            </a:r>
          </a:p>
          <a:p>
            <a:pPr marL="525463" indent="-525463">
              <a:buFont typeface="System Font Regular"/>
              <a:buChar char="-"/>
            </a:pPr>
            <a:r>
              <a:rPr lang="en-US" sz="3200" dirty="0">
                <a:solidFill>
                  <a:srgbClr val="000000"/>
                </a:solidFill>
                <a:effectLst/>
                <a:latin typeface="IBM Plex Sans" panose="020B0503050203000203" pitchFamily="34" charset="0"/>
              </a:rPr>
              <a:t>Guess + Check</a:t>
            </a:r>
          </a:p>
          <a:p>
            <a:pPr marL="525463" indent="-525463">
              <a:buFont typeface="System Font Regular"/>
              <a:buChar char="-"/>
            </a:pPr>
            <a:r>
              <a:rPr lang="en-US" sz="3200" dirty="0">
                <a:solidFill>
                  <a:srgbClr val="000000"/>
                </a:solidFill>
                <a:effectLst/>
                <a:latin typeface="IBM Plex Sans" panose="020B0503050203000203" pitchFamily="34" charset="0"/>
              </a:rPr>
              <a:t>Process Rewards</a:t>
            </a:r>
          </a:p>
          <a:p>
            <a:pPr marL="525463" indent="-525463">
              <a:buFont typeface="System Font Regular"/>
              <a:buChar char="-"/>
            </a:pPr>
            <a:r>
              <a:rPr lang="en-US" sz="3200" dirty="0">
                <a:solidFill>
                  <a:srgbClr val="000000"/>
                </a:solidFill>
                <a:effectLst/>
                <a:latin typeface="IBM Plex Sans" panose="020B0503050203000203" pitchFamily="34" charset="0"/>
              </a:rPr>
              <a:t>Monte Carlo Tree Search</a:t>
            </a:r>
          </a:p>
          <a:p>
            <a:pPr marL="525463" indent="-525463">
              <a:buFont typeface="System Font Regular"/>
              <a:buChar char="-"/>
            </a:pPr>
            <a:r>
              <a:rPr lang="en-US" sz="3200" dirty="0">
                <a:solidFill>
                  <a:srgbClr val="3E3E3E"/>
                </a:solidFill>
                <a:effectLst/>
                <a:latin typeface="IBM Plex Sans" panose="020B0503050203000203" pitchFamily="34" charset="0"/>
              </a:rPr>
              <a:t>Long self-correcting </a:t>
            </a:r>
            <a:r>
              <a:rPr lang="en-US" sz="3200" dirty="0" err="1">
                <a:solidFill>
                  <a:srgbClr val="3E3E3E"/>
                </a:solidFill>
                <a:effectLst/>
                <a:latin typeface="IBM Plex Sans" panose="020B0503050203000203" pitchFamily="34" charset="0"/>
              </a:rPr>
              <a:t>CoTs</a:t>
            </a:r>
            <a:endParaRPr lang="en-US" sz="3200" dirty="0">
              <a:solidFill>
                <a:srgbClr val="3E3E3E"/>
              </a:solidFill>
              <a:effectLst/>
              <a:latin typeface="IBM Plex Sans" panose="020B0503050203000203" pitchFamily="34" charset="0"/>
            </a:endParaRPr>
          </a:p>
          <a:p>
            <a:pPr>
              <a:buFont typeface="System Font Regular"/>
              <a:buChar char="-"/>
            </a:pPr>
            <a:endParaRPr lang="en-US" sz="4000" dirty="0">
              <a:latin typeface="IBM Plex Sans" panose="020B0503050203000203" pitchFamily="34" charset="0"/>
            </a:endParaRPr>
          </a:p>
        </p:txBody>
      </p:sp>
    </p:spTree>
    <p:extLst>
      <p:ext uri="{BB962C8B-B14F-4D97-AF65-F5344CB8AC3E}">
        <p14:creationId xmlns:p14="http://schemas.microsoft.com/office/powerpoint/2010/main" val="39126869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ounded Rectangle 100">
            <a:extLst>
              <a:ext uri="{FF2B5EF4-FFF2-40B4-BE49-F238E27FC236}">
                <a16:creationId xmlns:a16="http://schemas.microsoft.com/office/drawing/2014/main" id="{63CA5AF5-781F-956F-668A-583334132AD6}"/>
              </a:ext>
            </a:extLst>
          </p:cNvPr>
          <p:cNvSpPr/>
          <p:nvPr/>
        </p:nvSpPr>
        <p:spPr>
          <a:xfrm>
            <a:off x="599241" y="4135178"/>
            <a:ext cx="3788721" cy="1885669"/>
          </a:xfrm>
          <a:prstGeom prst="roundRect">
            <a:avLst>
              <a:gd name="adj" fmla="val 1421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2C2611-2E3F-C78F-6883-2347270A394E}"/>
              </a:ext>
            </a:extLst>
          </p:cNvPr>
          <p:cNvSpPr>
            <a:spLocks noGrp="1"/>
          </p:cNvSpPr>
          <p:nvPr>
            <p:ph type="title"/>
          </p:nvPr>
        </p:nvSpPr>
        <p:spPr>
          <a:xfrm>
            <a:off x="762000" y="365125"/>
            <a:ext cx="10515600" cy="859993"/>
          </a:xfrm>
        </p:spPr>
        <p:txBody>
          <a:bodyPr/>
          <a:lstStyle/>
          <a:p>
            <a:r>
              <a:rPr lang="en-US" dirty="0"/>
              <a:t>Self-correcting </a:t>
            </a:r>
            <a:r>
              <a:rPr lang="en-US" dirty="0" err="1"/>
              <a:t>CoTs</a:t>
            </a:r>
            <a:endParaRPr lang="en-US" dirty="0"/>
          </a:p>
        </p:txBody>
      </p:sp>
      <p:sp>
        <p:nvSpPr>
          <p:cNvPr id="36" name="Oval 35">
            <a:extLst>
              <a:ext uri="{FF2B5EF4-FFF2-40B4-BE49-F238E27FC236}">
                <a16:creationId xmlns:a16="http://schemas.microsoft.com/office/drawing/2014/main" id="{5273DFD2-D479-D3EC-DDE1-9DC6B16CF9D5}"/>
              </a:ext>
            </a:extLst>
          </p:cNvPr>
          <p:cNvSpPr/>
          <p:nvPr/>
        </p:nvSpPr>
        <p:spPr>
          <a:xfrm>
            <a:off x="6174866" y="1795236"/>
            <a:ext cx="914400" cy="39924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solidFill>
                  <a:schemeClr val="bg1"/>
                </a:solidFill>
              </a:rPr>
              <a:t>Input</a:t>
            </a:r>
          </a:p>
        </p:txBody>
      </p:sp>
      <p:sp>
        <p:nvSpPr>
          <p:cNvPr id="37" name="Rounded Rectangle 36">
            <a:extLst>
              <a:ext uri="{FF2B5EF4-FFF2-40B4-BE49-F238E27FC236}">
                <a16:creationId xmlns:a16="http://schemas.microsoft.com/office/drawing/2014/main" id="{0F0EC68A-E96E-7146-308E-307E38A0A279}"/>
              </a:ext>
            </a:extLst>
          </p:cNvPr>
          <p:cNvSpPr/>
          <p:nvPr/>
        </p:nvSpPr>
        <p:spPr>
          <a:xfrm>
            <a:off x="5922644" y="2656495"/>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C98A2F8A-978E-1489-193F-44A2415250BB}"/>
              </a:ext>
            </a:extLst>
          </p:cNvPr>
          <p:cNvSpPr/>
          <p:nvPr/>
        </p:nvSpPr>
        <p:spPr>
          <a:xfrm>
            <a:off x="5528048" y="3317360"/>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9D671103-107D-0122-CBF6-C9C4D29DA0AF}"/>
              </a:ext>
            </a:extLst>
          </p:cNvPr>
          <p:cNvSpPr/>
          <p:nvPr/>
        </p:nvSpPr>
        <p:spPr>
          <a:xfrm>
            <a:off x="5080898" y="3938057"/>
            <a:ext cx="599638" cy="302412"/>
          </a:xfrm>
          <a:prstGeom prst="roundRect">
            <a:avLst/>
          </a:prstGeom>
          <a:solidFill>
            <a:srgbClr val="FF7E79">
              <a:alpha val="50196"/>
            </a:srgb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bg1"/>
              </a:solidFill>
            </a:endParaRPr>
          </a:p>
        </p:txBody>
      </p:sp>
      <p:sp>
        <p:nvSpPr>
          <p:cNvPr id="40" name="Oval 39">
            <a:extLst>
              <a:ext uri="{FF2B5EF4-FFF2-40B4-BE49-F238E27FC236}">
                <a16:creationId xmlns:a16="http://schemas.microsoft.com/office/drawing/2014/main" id="{1105F838-F1A0-770E-66FB-7668980AF00C}"/>
              </a:ext>
            </a:extLst>
          </p:cNvPr>
          <p:cNvSpPr/>
          <p:nvPr/>
        </p:nvSpPr>
        <p:spPr>
          <a:xfrm>
            <a:off x="6518406" y="5079349"/>
            <a:ext cx="998847" cy="39924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a:solidFill>
                  <a:schemeClr val="bg1"/>
                </a:solidFill>
              </a:rPr>
              <a:t>Output</a:t>
            </a:r>
          </a:p>
        </p:txBody>
      </p:sp>
      <p:cxnSp>
        <p:nvCxnSpPr>
          <p:cNvPr id="41" name="Straight Arrow Connector 40">
            <a:extLst>
              <a:ext uri="{FF2B5EF4-FFF2-40B4-BE49-F238E27FC236}">
                <a16:creationId xmlns:a16="http://schemas.microsoft.com/office/drawing/2014/main" id="{FFFAE6DC-0391-D54D-FB1A-E49CA56714A6}"/>
              </a:ext>
            </a:extLst>
          </p:cNvPr>
          <p:cNvCxnSpPr>
            <a:stCxn id="36" idx="4"/>
            <a:endCxn id="37" idx="0"/>
          </p:cNvCxnSpPr>
          <p:nvPr/>
        </p:nvCxnSpPr>
        <p:spPr>
          <a:xfrm flipH="1">
            <a:off x="6222463" y="2194481"/>
            <a:ext cx="409603" cy="462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19472F5-874C-EC1A-AB3E-35A659BB35A4}"/>
              </a:ext>
            </a:extLst>
          </p:cNvPr>
          <p:cNvCxnSpPr>
            <a:cxnSpLocks/>
            <a:stCxn id="37" idx="2"/>
            <a:endCxn id="38" idx="0"/>
          </p:cNvCxnSpPr>
          <p:nvPr/>
        </p:nvCxnSpPr>
        <p:spPr>
          <a:xfrm flipH="1">
            <a:off x="5827867" y="2958907"/>
            <a:ext cx="394596" cy="358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399147B-4675-C4CF-4151-BE576171F9DD}"/>
              </a:ext>
            </a:extLst>
          </p:cNvPr>
          <p:cNvCxnSpPr>
            <a:cxnSpLocks/>
            <a:stCxn id="38" idx="2"/>
            <a:endCxn id="39" idx="0"/>
          </p:cNvCxnSpPr>
          <p:nvPr/>
        </p:nvCxnSpPr>
        <p:spPr>
          <a:xfrm flipH="1">
            <a:off x="5380717" y="3619772"/>
            <a:ext cx="447150" cy="318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Rounded Rectangle 45">
            <a:extLst>
              <a:ext uri="{FF2B5EF4-FFF2-40B4-BE49-F238E27FC236}">
                <a16:creationId xmlns:a16="http://schemas.microsoft.com/office/drawing/2014/main" id="{F475B26C-10AC-DB4C-C53D-BB69B42F87D4}"/>
              </a:ext>
            </a:extLst>
          </p:cNvPr>
          <p:cNvSpPr/>
          <p:nvPr/>
        </p:nvSpPr>
        <p:spPr>
          <a:xfrm>
            <a:off x="7160739" y="3280622"/>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48" name="Straight Arrow Connector 47">
            <a:extLst>
              <a:ext uri="{FF2B5EF4-FFF2-40B4-BE49-F238E27FC236}">
                <a16:creationId xmlns:a16="http://schemas.microsoft.com/office/drawing/2014/main" id="{580A1385-59D8-DD7E-C2ED-96708D6ABA40}"/>
              </a:ext>
            </a:extLst>
          </p:cNvPr>
          <p:cNvCxnSpPr>
            <a:cxnSpLocks/>
            <a:stCxn id="50" idx="2"/>
            <a:endCxn id="46" idx="0"/>
          </p:cNvCxnSpPr>
          <p:nvPr/>
        </p:nvCxnSpPr>
        <p:spPr>
          <a:xfrm>
            <a:off x="6983012" y="2958907"/>
            <a:ext cx="477546" cy="321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a:extLst>
              <a:ext uri="{FF2B5EF4-FFF2-40B4-BE49-F238E27FC236}">
                <a16:creationId xmlns:a16="http://schemas.microsoft.com/office/drawing/2014/main" id="{601D6BD7-41BE-1A29-B15E-6F0B8E3DC3D1}"/>
              </a:ext>
            </a:extLst>
          </p:cNvPr>
          <p:cNvSpPr/>
          <p:nvPr/>
        </p:nvSpPr>
        <p:spPr>
          <a:xfrm>
            <a:off x="6683193" y="2656495"/>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51" name="Rounded Rectangle 50">
            <a:extLst>
              <a:ext uri="{FF2B5EF4-FFF2-40B4-BE49-F238E27FC236}">
                <a16:creationId xmlns:a16="http://schemas.microsoft.com/office/drawing/2014/main" id="{6C257455-DC72-54F6-F1BE-35D476CA5CE9}"/>
              </a:ext>
            </a:extLst>
          </p:cNvPr>
          <p:cNvSpPr/>
          <p:nvPr/>
        </p:nvSpPr>
        <p:spPr>
          <a:xfrm>
            <a:off x="6401881" y="3280622"/>
            <a:ext cx="599638" cy="302412"/>
          </a:xfrm>
          <a:prstGeom prst="roundRect">
            <a:avLst/>
          </a:prstGeom>
          <a:solidFill>
            <a:srgbClr val="FF7E79">
              <a:alpha val="50196"/>
            </a:srgb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bg1"/>
              </a:solidFill>
            </a:endParaRPr>
          </a:p>
        </p:txBody>
      </p:sp>
      <p:sp>
        <p:nvSpPr>
          <p:cNvPr id="52" name="Rounded Rectangle 51">
            <a:extLst>
              <a:ext uri="{FF2B5EF4-FFF2-40B4-BE49-F238E27FC236}">
                <a16:creationId xmlns:a16="http://schemas.microsoft.com/office/drawing/2014/main" id="{FCBC50DE-CE76-A494-EAA6-E271AD710317}"/>
              </a:ext>
            </a:extLst>
          </p:cNvPr>
          <p:cNvSpPr/>
          <p:nvPr/>
        </p:nvSpPr>
        <p:spPr>
          <a:xfrm>
            <a:off x="6697478" y="3930971"/>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23C21BD8-7F4F-298A-F537-350FC42F4DE7}"/>
              </a:ext>
            </a:extLst>
          </p:cNvPr>
          <p:cNvCxnSpPr>
            <a:cxnSpLocks/>
            <a:stCxn id="46" idx="2"/>
            <a:endCxn id="52" idx="0"/>
          </p:cNvCxnSpPr>
          <p:nvPr/>
        </p:nvCxnSpPr>
        <p:spPr>
          <a:xfrm flipH="1">
            <a:off x="6997297" y="3583034"/>
            <a:ext cx="463261" cy="347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24B1786-41FB-F928-356B-A95E95395269}"/>
              </a:ext>
            </a:extLst>
          </p:cNvPr>
          <p:cNvCxnSpPr>
            <a:cxnSpLocks/>
            <a:stCxn id="36" idx="4"/>
            <a:endCxn id="50" idx="0"/>
          </p:cNvCxnSpPr>
          <p:nvPr/>
        </p:nvCxnSpPr>
        <p:spPr>
          <a:xfrm>
            <a:off x="6632066" y="2194481"/>
            <a:ext cx="350946" cy="462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00D915C-C9F4-BD17-716D-BB9D0E9C5857}"/>
              </a:ext>
            </a:extLst>
          </p:cNvPr>
          <p:cNvCxnSpPr>
            <a:cxnSpLocks/>
            <a:stCxn id="52" idx="2"/>
            <a:endCxn id="59" idx="0"/>
          </p:cNvCxnSpPr>
          <p:nvPr/>
        </p:nvCxnSpPr>
        <p:spPr>
          <a:xfrm>
            <a:off x="6997297" y="4233383"/>
            <a:ext cx="16271" cy="284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Rounded Rectangle 56">
            <a:extLst>
              <a:ext uri="{FF2B5EF4-FFF2-40B4-BE49-F238E27FC236}">
                <a16:creationId xmlns:a16="http://schemas.microsoft.com/office/drawing/2014/main" id="{CE79B51D-64D1-A02A-1897-2D2641F0C75F}"/>
              </a:ext>
            </a:extLst>
          </p:cNvPr>
          <p:cNvSpPr/>
          <p:nvPr/>
        </p:nvSpPr>
        <p:spPr>
          <a:xfrm>
            <a:off x="5847331" y="3937164"/>
            <a:ext cx="599638" cy="302412"/>
          </a:xfrm>
          <a:prstGeom prst="roundRect">
            <a:avLst/>
          </a:prstGeom>
          <a:solidFill>
            <a:srgbClr val="FF7E79"/>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bg1"/>
              </a:solidFill>
            </a:endParaRPr>
          </a:p>
        </p:txBody>
      </p:sp>
      <p:cxnSp>
        <p:nvCxnSpPr>
          <p:cNvPr id="58" name="Straight Arrow Connector 57">
            <a:extLst>
              <a:ext uri="{FF2B5EF4-FFF2-40B4-BE49-F238E27FC236}">
                <a16:creationId xmlns:a16="http://schemas.microsoft.com/office/drawing/2014/main" id="{926F3FB1-F126-74C8-C3A9-5BA5D20FD4F0}"/>
              </a:ext>
            </a:extLst>
          </p:cNvPr>
          <p:cNvCxnSpPr>
            <a:cxnSpLocks/>
            <a:stCxn id="38" idx="2"/>
            <a:endCxn id="57" idx="0"/>
          </p:cNvCxnSpPr>
          <p:nvPr/>
        </p:nvCxnSpPr>
        <p:spPr>
          <a:xfrm>
            <a:off x="5827867" y="3619772"/>
            <a:ext cx="319283" cy="317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Rounded Rectangle 58">
            <a:extLst>
              <a:ext uri="{FF2B5EF4-FFF2-40B4-BE49-F238E27FC236}">
                <a16:creationId xmlns:a16="http://schemas.microsoft.com/office/drawing/2014/main" id="{2ADED0BA-6FDB-5586-7FBC-629143201B9D}"/>
              </a:ext>
            </a:extLst>
          </p:cNvPr>
          <p:cNvSpPr/>
          <p:nvPr/>
        </p:nvSpPr>
        <p:spPr>
          <a:xfrm>
            <a:off x="6713749" y="4517527"/>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60" name="Straight Arrow Connector 59">
            <a:extLst>
              <a:ext uri="{FF2B5EF4-FFF2-40B4-BE49-F238E27FC236}">
                <a16:creationId xmlns:a16="http://schemas.microsoft.com/office/drawing/2014/main" id="{DE8B5A35-EF1A-4612-5EAC-A0AAB5A2B484}"/>
              </a:ext>
            </a:extLst>
          </p:cNvPr>
          <p:cNvCxnSpPr>
            <a:cxnSpLocks/>
            <a:stCxn id="59" idx="2"/>
            <a:endCxn id="40" idx="0"/>
          </p:cNvCxnSpPr>
          <p:nvPr/>
        </p:nvCxnSpPr>
        <p:spPr>
          <a:xfrm>
            <a:off x="7013568" y="4819939"/>
            <a:ext cx="4262" cy="259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8AE4CDD2-A152-41FC-7565-E2B6F6A4C0D0}"/>
              </a:ext>
            </a:extLst>
          </p:cNvPr>
          <p:cNvSpPr txBox="1"/>
          <p:nvPr/>
        </p:nvSpPr>
        <p:spPr>
          <a:xfrm>
            <a:off x="5627236" y="5821949"/>
            <a:ext cx="1443024" cy="400110"/>
          </a:xfrm>
          <a:prstGeom prst="rect">
            <a:avLst/>
          </a:prstGeom>
          <a:noFill/>
        </p:spPr>
        <p:txBody>
          <a:bodyPr wrap="none" rtlCol="0">
            <a:spAutoFit/>
          </a:bodyPr>
          <a:lstStyle/>
          <a:p>
            <a:r>
              <a:rPr lang="en-US" sz="2000" dirty="0">
                <a:solidFill>
                  <a:schemeClr val="bg1">
                    <a:lumMod val="50000"/>
                  </a:schemeClr>
                </a:solidFill>
              </a:rPr>
              <a:t>Tree of </a:t>
            </a:r>
            <a:r>
              <a:rPr lang="en-US" sz="2000" dirty="0" err="1">
                <a:solidFill>
                  <a:schemeClr val="bg1">
                    <a:lumMod val="50000"/>
                  </a:schemeClr>
                </a:solidFill>
              </a:rPr>
              <a:t>CoTs</a:t>
            </a:r>
            <a:endParaRPr lang="en-US" sz="2000" dirty="0">
              <a:solidFill>
                <a:schemeClr val="bg1">
                  <a:lumMod val="50000"/>
                </a:schemeClr>
              </a:solidFill>
            </a:endParaRPr>
          </a:p>
        </p:txBody>
      </p:sp>
      <p:cxnSp>
        <p:nvCxnSpPr>
          <p:cNvPr id="63" name="Straight Arrow Connector 62">
            <a:extLst>
              <a:ext uri="{FF2B5EF4-FFF2-40B4-BE49-F238E27FC236}">
                <a16:creationId xmlns:a16="http://schemas.microsoft.com/office/drawing/2014/main" id="{C2A7CD56-8C26-D1D7-CF7C-1F008139B641}"/>
              </a:ext>
            </a:extLst>
          </p:cNvPr>
          <p:cNvCxnSpPr>
            <a:cxnSpLocks/>
            <a:stCxn id="37" idx="2"/>
            <a:endCxn id="51" idx="0"/>
          </p:cNvCxnSpPr>
          <p:nvPr/>
        </p:nvCxnSpPr>
        <p:spPr>
          <a:xfrm>
            <a:off x="6222463" y="2958907"/>
            <a:ext cx="479237" cy="321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843D3078-8C91-EEB4-C251-C69E823360DD}"/>
              </a:ext>
            </a:extLst>
          </p:cNvPr>
          <p:cNvSpPr/>
          <p:nvPr/>
        </p:nvSpPr>
        <p:spPr>
          <a:xfrm>
            <a:off x="10010640" y="1795236"/>
            <a:ext cx="914400" cy="39924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solidFill>
                  <a:schemeClr val="bg1"/>
                </a:solidFill>
              </a:rPr>
              <a:t>Input</a:t>
            </a:r>
          </a:p>
        </p:txBody>
      </p:sp>
      <p:sp>
        <p:nvSpPr>
          <p:cNvPr id="67" name="Rounded Rectangle 66">
            <a:extLst>
              <a:ext uri="{FF2B5EF4-FFF2-40B4-BE49-F238E27FC236}">
                <a16:creationId xmlns:a16="http://schemas.microsoft.com/office/drawing/2014/main" id="{090EBC72-6275-91CE-1A02-9E5CCD55FA80}"/>
              </a:ext>
            </a:extLst>
          </p:cNvPr>
          <p:cNvSpPr/>
          <p:nvPr/>
        </p:nvSpPr>
        <p:spPr>
          <a:xfrm>
            <a:off x="9758418" y="2656495"/>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68" name="Rounded Rectangle 67">
            <a:extLst>
              <a:ext uri="{FF2B5EF4-FFF2-40B4-BE49-F238E27FC236}">
                <a16:creationId xmlns:a16="http://schemas.microsoft.com/office/drawing/2014/main" id="{79BB76BB-A1B8-0C76-6937-70141C4CC803}"/>
              </a:ext>
            </a:extLst>
          </p:cNvPr>
          <p:cNvSpPr/>
          <p:nvPr/>
        </p:nvSpPr>
        <p:spPr>
          <a:xfrm>
            <a:off x="9363822" y="3317360"/>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2837F115-85A4-8416-AA68-558FA393CACA}"/>
              </a:ext>
            </a:extLst>
          </p:cNvPr>
          <p:cNvSpPr/>
          <p:nvPr/>
        </p:nvSpPr>
        <p:spPr>
          <a:xfrm>
            <a:off x="8916672" y="3938057"/>
            <a:ext cx="599638" cy="302412"/>
          </a:xfrm>
          <a:prstGeom prst="roundRect">
            <a:avLst/>
          </a:prstGeom>
          <a:solidFill>
            <a:srgbClr val="FF7E79">
              <a:alpha val="50196"/>
            </a:srgb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bg1"/>
              </a:solidFill>
            </a:endParaRPr>
          </a:p>
        </p:txBody>
      </p:sp>
      <p:sp>
        <p:nvSpPr>
          <p:cNvPr id="70" name="Oval 69">
            <a:extLst>
              <a:ext uri="{FF2B5EF4-FFF2-40B4-BE49-F238E27FC236}">
                <a16:creationId xmlns:a16="http://schemas.microsoft.com/office/drawing/2014/main" id="{0E890A57-6D10-1209-F27C-BF9694E749B8}"/>
              </a:ext>
            </a:extLst>
          </p:cNvPr>
          <p:cNvSpPr/>
          <p:nvPr/>
        </p:nvSpPr>
        <p:spPr>
          <a:xfrm>
            <a:off x="10354180" y="5079349"/>
            <a:ext cx="998847" cy="39924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a:solidFill>
                  <a:schemeClr val="bg1"/>
                </a:solidFill>
              </a:rPr>
              <a:t>Output</a:t>
            </a:r>
          </a:p>
        </p:txBody>
      </p:sp>
      <p:cxnSp>
        <p:nvCxnSpPr>
          <p:cNvPr id="71" name="Straight Arrow Connector 70">
            <a:extLst>
              <a:ext uri="{FF2B5EF4-FFF2-40B4-BE49-F238E27FC236}">
                <a16:creationId xmlns:a16="http://schemas.microsoft.com/office/drawing/2014/main" id="{AD321881-1066-2D46-178A-138DCB523450}"/>
              </a:ext>
            </a:extLst>
          </p:cNvPr>
          <p:cNvCxnSpPr>
            <a:stCxn id="66" idx="4"/>
            <a:endCxn id="67" idx="0"/>
          </p:cNvCxnSpPr>
          <p:nvPr/>
        </p:nvCxnSpPr>
        <p:spPr>
          <a:xfrm flipH="1">
            <a:off x="10058237" y="2194481"/>
            <a:ext cx="409603" cy="462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88F53E15-58A6-C907-C193-D0D17BAE6F75}"/>
              </a:ext>
            </a:extLst>
          </p:cNvPr>
          <p:cNvCxnSpPr>
            <a:cxnSpLocks/>
            <a:stCxn id="67" idx="2"/>
            <a:endCxn id="68" idx="0"/>
          </p:cNvCxnSpPr>
          <p:nvPr/>
        </p:nvCxnSpPr>
        <p:spPr>
          <a:xfrm flipH="1">
            <a:off x="9663641" y="2958907"/>
            <a:ext cx="394596" cy="358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FD05F5F6-258C-4C0C-8F0C-B5F824DF584D}"/>
              </a:ext>
            </a:extLst>
          </p:cNvPr>
          <p:cNvCxnSpPr>
            <a:cxnSpLocks/>
            <a:stCxn id="68" idx="2"/>
            <a:endCxn id="69" idx="0"/>
          </p:cNvCxnSpPr>
          <p:nvPr/>
        </p:nvCxnSpPr>
        <p:spPr>
          <a:xfrm flipH="1">
            <a:off x="9216491" y="3619772"/>
            <a:ext cx="447150" cy="318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6E2280C7-AEAA-F1AE-9715-2E116D1B3EE5}"/>
              </a:ext>
            </a:extLst>
          </p:cNvPr>
          <p:cNvSpPr/>
          <p:nvPr/>
        </p:nvSpPr>
        <p:spPr>
          <a:xfrm>
            <a:off x="10996513" y="3280622"/>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75" name="Straight Arrow Connector 74">
            <a:extLst>
              <a:ext uri="{FF2B5EF4-FFF2-40B4-BE49-F238E27FC236}">
                <a16:creationId xmlns:a16="http://schemas.microsoft.com/office/drawing/2014/main" id="{D1250C45-1CDE-EA29-028A-39C646A0BE5D}"/>
              </a:ext>
            </a:extLst>
          </p:cNvPr>
          <p:cNvCxnSpPr>
            <a:cxnSpLocks/>
            <a:endCxn id="74" idx="0"/>
          </p:cNvCxnSpPr>
          <p:nvPr/>
        </p:nvCxnSpPr>
        <p:spPr>
          <a:xfrm>
            <a:off x="10974850" y="2958907"/>
            <a:ext cx="321482" cy="321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Rounded Rectangle 75">
            <a:extLst>
              <a:ext uri="{FF2B5EF4-FFF2-40B4-BE49-F238E27FC236}">
                <a16:creationId xmlns:a16="http://schemas.microsoft.com/office/drawing/2014/main" id="{7D3CCE20-CB47-700D-02B2-21EDCDDE876A}"/>
              </a:ext>
            </a:extLst>
          </p:cNvPr>
          <p:cNvSpPr/>
          <p:nvPr/>
        </p:nvSpPr>
        <p:spPr>
          <a:xfrm>
            <a:off x="10518967" y="2656495"/>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7" name="Rounded Rectangle 76">
            <a:extLst>
              <a:ext uri="{FF2B5EF4-FFF2-40B4-BE49-F238E27FC236}">
                <a16:creationId xmlns:a16="http://schemas.microsoft.com/office/drawing/2014/main" id="{324E940F-5B63-7830-95DC-7F3A547B3FFA}"/>
              </a:ext>
            </a:extLst>
          </p:cNvPr>
          <p:cNvSpPr/>
          <p:nvPr/>
        </p:nvSpPr>
        <p:spPr>
          <a:xfrm>
            <a:off x="10237655" y="3280622"/>
            <a:ext cx="599638" cy="302412"/>
          </a:xfrm>
          <a:prstGeom prst="roundRect">
            <a:avLst/>
          </a:prstGeom>
          <a:solidFill>
            <a:srgbClr val="FF7E79">
              <a:alpha val="50196"/>
            </a:srgb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bg1"/>
              </a:solidFill>
            </a:endParaRPr>
          </a:p>
        </p:txBody>
      </p:sp>
      <p:sp>
        <p:nvSpPr>
          <p:cNvPr id="78" name="Rounded Rectangle 77">
            <a:extLst>
              <a:ext uri="{FF2B5EF4-FFF2-40B4-BE49-F238E27FC236}">
                <a16:creationId xmlns:a16="http://schemas.microsoft.com/office/drawing/2014/main" id="{76FAD1DE-33EE-C84B-F906-DEC7DA2AA00B}"/>
              </a:ext>
            </a:extLst>
          </p:cNvPr>
          <p:cNvSpPr/>
          <p:nvPr/>
        </p:nvSpPr>
        <p:spPr>
          <a:xfrm>
            <a:off x="10533252" y="3930971"/>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3DBAE4EC-7969-A70C-205D-C0F101597B45}"/>
              </a:ext>
            </a:extLst>
          </p:cNvPr>
          <p:cNvCxnSpPr>
            <a:cxnSpLocks/>
            <a:stCxn id="74" idx="2"/>
            <a:endCxn id="78" idx="0"/>
          </p:cNvCxnSpPr>
          <p:nvPr/>
        </p:nvCxnSpPr>
        <p:spPr>
          <a:xfrm flipH="1">
            <a:off x="10833071" y="3583034"/>
            <a:ext cx="463261" cy="347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88FC7909-C4AE-F1DE-0240-51B475E36A58}"/>
              </a:ext>
            </a:extLst>
          </p:cNvPr>
          <p:cNvCxnSpPr>
            <a:cxnSpLocks/>
            <a:stCxn id="77" idx="0"/>
          </p:cNvCxnSpPr>
          <p:nvPr/>
        </p:nvCxnSpPr>
        <p:spPr>
          <a:xfrm flipV="1">
            <a:off x="10537474" y="2958907"/>
            <a:ext cx="109784" cy="321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6D611086-B86C-B97E-3C8B-1BDACF10D585}"/>
              </a:ext>
            </a:extLst>
          </p:cNvPr>
          <p:cNvCxnSpPr>
            <a:cxnSpLocks/>
            <a:stCxn id="78" idx="2"/>
            <a:endCxn id="84" idx="0"/>
          </p:cNvCxnSpPr>
          <p:nvPr/>
        </p:nvCxnSpPr>
        <p:spPr>
          <a:xfrm>
            <a:off x="10833071" y="4233383"/>
            <a:ext cx="16271" cy="284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a:extLst>
              <a:ext uri="{FF2B5EF4-FFF2-40B4-BE49-F238E27FC236}">
                <a16:creationId xmlns:a16="http://schemas.microsoft.com/office/drawing/2014/main" id="{549150BF-EFAB-0F41-92D8-A13C32E53E46}"/>
              </a:ext>
            </a:extLst>
          </p:cNvPr>
          <p:cNvSpPr/>
          <p:nvPr/>
        </p:nvSpPr>
        <p:spPr>
          <a:xfrm>
            <a:off x="9683105" y="3937164"/>
            <a:ext cx="599638" cy="302412"/>
          </a:xfrm>
          <a:prstGeom prst="roundRect">
            <a:avLst/>
          </a:prstGeom>
          <a:solidFill>
            <a:srgbClr val="FF7E79"/>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bg1"/>
              </a:solidFill>
            </a:endParaRPr>
          </a:p>
        </p:txBody>
      </p:sp>
      <p:cxnSp>
        <p:nvCxnSpPr>
          <p:cNvPr id="83" name="Straight Arrow Connector 82">
            <a:extLst>
              <a:ext uri="{FF2B5EF4-FFF2-40B4-BE49-F238E27FC236}">
                <a16:creationId xmlns:a16="http://schemas.microsoft.com/office/drawing/2014/main" id="{143D670F-A589-230B-4A44-76B2F95E467F}"/>
              </a:ext>
            </a:extLst>
          </p:cNvPr>
          <p:cNvCxnSpPr>
            <a:cxnSpLocks/>
            <a:stCxn id="69" idx="3"/>
            <a:endCxn id="82" idx="1"/>
          </p:cNvCxnSpPr>
          <p:nvPr/>
        </p:nvCxnSpPr>
        <p:spPr>
          <a:xfrm flipV="1">
            <a:off x="9516310" y="4088370"/>
            <a:ext cx="166795" cy="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Rounded Rectangle 83">
            <a:extLst>
              <a:ext uri="{FF2B5EF4-FFF2-40B4-BE49-F238E27FC236}">
                <a16:creationId xmlns:a16="http://schemas.microsoft.com/office/drawing/2014/main" id="{BD324C94-88C4-F09B-2923-04034325A923}"/>
              </a:ext>
            </a:extLst>
          </p:cNvPr>
          <p:cNvSpPr/>
          <p:nvPr/>
        </p:nvSpPr>
        <p:spPr>
          <a:xfrm>
            <a:off x="10549523" y="4517527"/>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85" name="Straight Arrow Connector 84">
            <a:extLst>
              <a:ext uri="{FF2B5EF4-FFF2-40B4-BE49-F238E27FC236}">
                <a16:creationId xmlns:a16="http://schemas.microsoft.com/office/drawing/2014/main" id="{E1324C37-FF8E-4C07-EB9D-3ED7E2495FFA}"/>
              </a:ext>
            </a:extLst>
          </p:cNvPr>
          <p:cNvCxnSpPr>
            <a:cxnSpLocks/>
            <a:stCxn id="84" idx="2"/>
            <a:endCxn id="70" idx="0"/>
          </p:cNvCxnSpPr>
          <p:nvPr/>
        </p:nvCxnSpPr>
        <p:spPr>
          <a:xfrm>
            <a:off x="10849342" y="4819939"/>
            <a:ext cx="4262" cy="259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E7587F01-AF43-BCA5-6A61-B7340243E01B}"/>
              </a:ext>
            </a:extLst>
          </p:cNvPr>
          <p:cNvCxnSpPr>
            <a:cxnSpLocks/>
            <a:stCxn id="82" idx="0"/>
            <a:endCxn id="77" idx="2"/>
          </p:cNvCxnSpPr>
          <p:nvPr/>
        </p:nvCxnSpPr>
        <p:spPr>
          <a:xfrm flipV="1">
            <a:off x="9982924" y="3583034"/>
            <a:ext cx="554550" cy="354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56932B23-8B5F-82C8-A12D-FCA7A14DFAE3}"/>
              </a:ext>
            </a:extLst>
          </p:cNvPr>
          <p:cNvSpPr txBox="1"/>
          <p:nvPr/>
        </p:nvSpPr>
        <p:spPr>
          <a:xfrm>
            <a:off x="9853308" y="5821949"/>
            <a:ext cx="1739451" cy="400110"/>
          </a:xfrm>
          <a:prstGeom prst="rect">
            <a:avLst/>
          </a:prstGeom>
          <a:noFill/>
        </p:spPr>
        <p:txBody>
          <a:bodyPr wrap="none" rtlCol="0">
            <a:spAutoFit/>
          </a:bodyPr>
          <a:lstStyle/>
          <a:p>
            <a:r>
              <a:rPr lang="en-US" sz="2000" dirty="0">
                <a:solidFill>
                  <a:schemeClr val="bg1">
                    <a:lumMod val="50000"/>
                  </a:schemeClr>
                </a:solidFill>
              </a:rPr>
              <a:t>Stream of </a:t>
            </a:r>
            <a:r>
              <a:rPr lang="en-US" sz="2000" dirty="0" err="1">
                <a:solidFill>
                  <a:schemeClr val="bg1">
                    <a:lumMod val="50000"/>
                  </a:schemeClr>
                </a:solidFill>
              </a:rPr>
              <a:t>CoTs</a:t>
            </a:r>
            <a:endParaRPr lang="en-US" sz="2000" dirty="0">
              <a:solidFill>
                <a:schemeClr val="bg1">
                  <a:lumMod val="50000"/>
                </a:schemeClr>
              </a:solidFill>
            </a:endParaRPr>
          </a:p>
        </p:txBody>
      </p:sp>
      <p:sp>
        <p:nvSpPr>
          <p:cNvPr id="96" name="Triangle 95">
            <a:extLst>
              <a:ext uri="{FF2B5EF4-FFF2-40B4-BE49-F238E27FC236}">
                <a16:creationId xmlns:a16="http://schemas.microsoft.com/office/drawing/2014/main" id="{D5535295-7A27-699C-27D8-F10EBEB094EA}"/>
              </a:ext>
            </a:extLst>
          </p:cNvPr>
          <p:cNvSpPr/>
          <p:nvPr/>
        </p:nvSpPr>
        <p:spPr>
          <a:xfrm rot="5400000">
            <a:off x="7951388" y="3512080"/>
            <a:ext cx="859992" cy="293480"/>
          </a:xfrm>
          <a:prstGeom prst="triangl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Content Placeholder 2">
            <a:extLst>
              <a:ext uri="{FF2B5EF4-FFF2-40B4-BE49-F238E27FC236}">
                <a16:creationId xmlns:a16="http://schemas.microsoft.com/office/drawing/2014/main" id="{19211629-6CB7-4E80-E9DB-E41DAD3FC2DE}"/>
              </a:ext>
            </a:extLst>
          </p:cNvPr>
          <p:cNvSpPr txBox="1">
            <a:spLocks/>
          </p:cNvSpPr>
          <p:nvPr/>
        </p:nvSpPr>
        <p:spPr>
          <a:xfrm>
            <a:off x="762001" y="1943100"/>
            <a:ext cx="3579136" cy="42338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000000"/>
                </a:solidFill>
                <a:latin typeface="IBM Plex Sans" panose="020B0503050203000203" pitchFamily="34" charset="0"/>
              </a:rPr>
              <a:t>Stream of </a:t>
            </a:r>
            <a:r>
              <a:rPr lang="en-US" dirty="0" err="1">
                <a:solidFill>
                  <a:srgbClr val="000000"/>
                </a:solidFill>
                <a:latin typeface="IBM Plex Sans" panose="020B0503050203000203" pitchFamily="34" charset="0"/>
              </a:rPr>
              <a:t>CoTs</a:t>
            </a:r>
            <a:r>
              <a:rPr lang="en-US" dirty="0">
                <a:solidFill>
                  <a:srgbClr val="000000"/>
                </a:solidFill>
                <a:latin typeface="IBM Plex Sans" panose="020B0503050203000203" pitchFamily="34" charset="0"/>
              </a:rPr>
              <a:t> allow the model to make mistakes and then fix them</a:t>
            </a:r>
          </a:p>
          <a:p>
            <a:pPr marL="0" indent="0">
              <a:buNone/>
            </a:pPr>
            <a:endParaRPr lang="en-US" dirty="0">
              <a:solidFill>
                <a:srgbClr val="000000"/>
              </a:solidFill>
              <a:latin typeface="IBM Plex Sans" panose="020B0503050203000203" pitchFamily="34" charset="0"/>
            </a:endParaRPr>
          </a:p>
          <a:p>
            <a:pPr marL="0" indent="0">
              <a:buNone/>
            </a:pPr>
            <a:r>
              <a:rPr lang="en-US" dirty="0">
                <a:solidFill>
                  <a:srgbClr val="000000"/>
                </a:solidFill>
                <a:latin typeface="IBM Plex Sans" panose="020B0503050203000203" pitchFamily="34" charset="0"/>
              </a:rPr>
              <a:t>Training the model with such </a:t>
            </a:r>
            <a:r>
              <a:rPr lang="en-US" dirty="0" err="1">
                <a:solidFill>
                  <a:srgbClr val="000000"/>
                </a:solidFill>
                <a:latin typeface="IBM Plex Sans" panose="020B0503050203000203" pitchFamily="34" charset="0"/>
              </a:rPr>
              <a:t>CoTs</a:t>
            </a:r>
            <a:r>
              <a:rPr lang="en-US" dirty="0">
                <a:solidFill>
                  <a:srgbClr val="000000"/>
                </a:solidFill>
                <a:latin typeface="IBM Plex Sans" panose="020B0503050203000203" pitchFamily="34" charset="0"/>
              </a:rPr>
              <a:t> will not be Trivial</a:t>
            </a:r>
            <a:endParaRPr lang="en-US" dirty="0">
              <a:solidFill>
                <a:srgbClr val="3E3E3E"/>
              </a:solidFill>
              <a:latin typeface="IBM Plex Sans" panose="020B0503050203000203" pitchFamily="34" charset="0"/>
            </a:endParaRPr>
          </a:p>
          <a:p>
            <a:pPr>
              <a:buFont typeface="System Font Regular"/>
              <a:buChar char="-"/>
            </a:pPr>
            <a:endParaRPr lang="en-US" sz="3600" dirty="0">
              <a:latin typeface="IBM Plex Sans" panose="020B0503050203000203" pitchFamily="34" charset="0"/>
            </a:endParaRPr>
          </a:p>
        </p:txBody>
      </p:sp>
    </p:spTree>
    <p:extLst>
      <p:ext uri="{BB962C8B-B14F-4D97-AF65-F5344CB8AC3E}">
        <p14:creationId xmlns:p14="http://schemas.microsoft.com/office/powerpoint/2010/main" val="2597719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84216708-D471-0BD3-8F8A-FFE44FDEDB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9737" y="3809929"/>
            <a:ext cx="6578930" cy="28380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87A9F6A-6C48-B786-37B9-9FE086631D66}"/>
              </a:ext>
            </a:extLst>
          </p:cNvPr>
          <p:cNvSpPr txBox="1"/>
          <p:nvPr/>
        </p:nvSpPr>
        <p:spPr>
          <a:xfrm>
            <a:off x="7677195" y="3429000"/>
            <a:ext cx="2526474" cy="307777"/>
          </a:xfrm>
          <a:prstGeom prst="rect">
            <a:avLst/>
          </a:prstGeom>
          <a:noFill/>
        </p:spPr>
        <p:txBody>
          <a:bodyPr wrap="square">
            <a:spAutoFit/>
          </a:bodyPr>
          <a:lstStyle/>
          <a:p>
            <a:r>
              <a:rPr lang="en-US" sz="1400" b="0" i="1" dirty="0">
                <a:solidFill>
                  <a:srgbClr val="515151"/>
                </a:solidFill>
                <a:effectLst/>
                <a:latin typeface="PT Serif" panose="020A0603040505020204" pitchFamily="18" charset="77"/>
              </a:rPr>
              <a:t>Image source: Xu et al. (2015)</a:t>
            </a:r>
            <a:endParaRPr lang="en-US" sz="1400" dirty="0"/>
          </a:p>
        </p:txBody>
      </p:sp>
      <p:pic>
        <p:nvPicPr>
          <p:cNvPr id="6148" name="Picture 4">
            <a:extLst>
              <a:ext uri="{FF2B5EF4-FFF2-40B4-BE49-F238E27FC236}">
                <a16:creationId xmlns:a16="http://schemas.microsoft.com/office/drawing/2014/main" id="{A5A357D3-971E-A20B-694D-16C1ACA2B3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043" y="501650"/>
            <a:ext cx="6869208" cy="283802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945C6D9-4684-FCAD-972D-B82141D5F655}"/>
              </a:ext>
            </a:extLst>
          </p:cNvPr>
          <p:cNvSpPr txBox="1"/>
          <p:nvPr/>
        </p:nvSpPr>
        <p:spPr>
          <a:xfrm>
            <a:off x="262167" y="3210553"/>
            <a:ext cx="2526474" cy="307777"/>
          </a:xfrm>
          <a:prstGeom prst="rect">
            <a:avLst/>
          </a:prstGeom>
          <a:noFill/>
        </p:spPr>
        <p:txBody>
          <a:bodyPr wrap="square">
            <a:spAutoFit/>
          </a:bodyPr>
          <a:lstStyle/>
          <a:p>
            <a:r>
              <a:rPr lang="en-US" sz="1400" b="0" i="1" dirty="0">
                <a:solidFill>
                  <a:srgbClr val="515151"/>
                </a:solidFill>
                <a:effectLst/>
                <a:latin typeface="PT Serif" panose="020A0603040505020204" pitchFamily="18" charset="77"/>
              </a:rPr>
              <a:t>Image source: </a:t>
            </a:r>
            <a:r>
              <a:rPr lang="en-US" sz="1400" b="0" i="1" dirty="0" err="1">
                <a:solidFill>
                  <a:srgbClr val="515151"/>
                </a:solidFill>
                <a:effectLst/>
                <a:latin typeface="PT Serif" panose="020A0603040505020204" pitchFamily="18" charset="77"/>
              </a:rPr>
              <a:t>Uszkoreit</a:t>
            </a:r>
            <a:r>
              <a:rPr lang="en-US" sz="1400" b="0" i="1" dirty="0">
                <a:solidFill>
                  <a:srgbClr val="515151"/>
                </a:solidFill>
                <a:effectLst/>
                <a:latin typeface="PT Serif" panose="020A0603040505020204" pitchFamily="18" charset="77"/>
              </a:rPr>
              <a:t> (2017)</a:t>
            </a:r>
            <a:endParaRPr lang="en-US" sz="1400" dirty="0"/>
          </a:p>
        </p:txBody>
      </p:sp>
      <p:sp>
        <p:nvSpPr>
          <p:cNvPr id="13" name="TextBox 12">
            <a:extLst>
              <a:ext uri="{FF2B5EF4-FFF2-40B4-BE49-F238E27FC236}">
                <a16:creationId xmlns:a16="http://schemas.microsoft.com/office/drawing/2014/main" id="{41CDA316-E17A-8EF8-21CA-5AC6C6BE1239}"/>
              </a:ext>
            </a:extLst>
          </p:cNvPr>
          <p:cNvSpPr txBox="1"/>
          <p:nvPr/>
        </p:nvSpPr>
        <p:spPr>
          <a:xfrm>
            <a:off x="249975" y="3637927"/>
            <a:ext cx="3449943" cy="830997"/>
          </a:xfrm>
          <a:prstGeom prst="rect">
            <a:avLst/>
          </a:prstGeom>
          <a:noFill/>
        </p:spPr>
        <p:txBody>
          <a:bodyPr wrap="square">
            <a:spAutoFit/>
          </a:bodyPr>
          <a:lstStyle/>
          <a:p>
            <a:r>
              <a:rPr lang="en-US" sz="1600" b="0" i="0" dirty="0">
                <a:solidFill>
                  <a:srgbClr val="626262"/>
                </a:solidFill>
                <a:effectLst/>
                <a:latin typeface="Open Sans" panose="020F0502020204030204" pitchFamily="34" charset="0"/>
              </a:rPr>
              <a:t>Encoder </a:t>
            </a:r>
            <a:r>
              <a:rPr lang="en-US" sz="1600" b="1" i="0" dirty="0">
                <a:solidFill>
                  <a:srgbClr val="626262"/>
                </a:solidFill>
                <a:effectLst/>
                <a:latin typeface="Open Sans" panose="020F0502020204030204" pitchFamily="34" charset="0"/>
              </a:rPr>
              <a:t>self-attention</a:t>
            </a:r>
            <a:r>
              <a:rPr lang="en-US" sz="1600" b="0" i="0" dirty="0">
                <a:solidFill>
                  <a:srgbClr val="626262"/>
                </a:solidFill>
                <a:effectLst/>
                <a:latin typeface="Open Sans" panose="020F0502020204030204" pitchFamily="34" charset="0"/>
              </a:rPr>
              <a:t> distribution for the word 'it' in different contexts.</a:t>
            </a:r>
          </a:p>
        </p:txBody>
      </p:sp>
      <p:sp>
        <p:nvSpPr>
          <p:cNvPr id="2" name="Title 1">
            <a:extLst>
              <a:ext uri="{FF2B5EF4-FFF2-40B4-BE49-F238E27FC236}">
                <a16:creationId xmlns:a16="http://schemas.microsoft.com/office/drawing/2014/main" id="{9C955D73-BA0C-5A46-E13B-06FDA034D81B}"/>
              </a:ext>
            </a:extLst>
          </p:cNvPr>
          <p:cNvSpPr>
            <a:spLocks noGrp="1"/>
          </p:cNvSpPr>
          <p:nvPr>
            <p:ph type="title"/>
          </p:nvPr>
        </p:nvSpPr>
        <p:spPr>
          <a:xfrm>
            <a:off x="1191768" y="365125"/>
            <a:ext cx="10515600" cy="859993"/>
          </a:xfrm>
        </p:spPr>
        <p:txBody>
          <a:bodyPr/>
          <a:lstStyle/>
          <a:p>
            <a:pPr algn="r"/>
            <a:r>
              <a:rPr lang="en-US" dirty="0"/>
              <a:t>Attention</a:t>
            </a:r>
          </a:p>
        </p:txBody>
      </p:sp>
      <p:sp>
        <p:nvSpPr>
          <p:cNvPr id="3" name="Content Placeholder 2">
            <a:extLst>
              <a:ext uri="{FF2B5EF4-FFF2-40B4-BE49-F238E27FC236}">
                <a16:creationId xmlns:a16="http://schemas.microsoft.com/office/drawing/2014/main" id="{C2710310-C109-1533-13B4-BBC99F4C6CC1}"/>
              </a:ext>
            </a:extLst>
          </p:cNvPr>
          <p:cNvSpPr>
            <a:spLocks noGrp="1"/>
          </p:cNvSpPr>
          <p:nvPr>
            <p:ph idx="1"/>
          </p:nvPr>
        </p:nvSpPr>
        <p:spPr>
          <a:xfrm>
            <a:off x="7388352" y="1070175"/>
            <a:ext cx="4355592" cy="2106780"/>
          </a:xfrm>
        </p:spPr>
        <p:txBody>
          <a:bodyPr>
            <a:noAutofit/>
          </a:bodyPr>
          <a:lstStyle/>
          <a:p>
            <a:pPr marL="0" indent="0" algn="r">
              <a:buNone/>
            </a:pPr>
            <a:r>
              <a:rPr lang="en-US" sz="2400" dirty="0"/>
              <a:t>The attention allows models to focus on specific parts of input data while making predictions or generating outputs</a:t>
            </a:r>
            <a:endParaRPr lang="en-US" dirty="0"/>
          </a:p>
        </p:txBody>
      </p:sp>
    </p:spTree>
    <p:extLst>
      <p:ext uri="{BB962C8B-B14F-4D97-AF65-F5344CB8AC3E}">
        <p14:creationId xmlns:p14="http://schemas.microsoft.com/office/powerpoint/2010/main" val="12859491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B64B5-C6AF-CDF0-2ECB-4A7B168929A4}"/>
              </a:ext>
            </a:extLst>
          </p:cNvPr>
          <p:cNvSpPr>
            <a:spLocks noGrp="1"/>
          </p:cNvSpPr>
          <p:nvPr>
            <p:ph type="title"/>
          </p:nvPr>
        </p:nvSpPr>
        <p:spPr/>
        <p:txBody>
          <a:bodyPr/>
          <a:lstStyle/>
          <a:p>
            <a:r>
              <a:rPr lang="en-US" dirty="0"/>
              <a:t>Was o1 the holy grail?</a:t>
            </a:r>
          </a:p>
        </p:txBody>
      </p:sp>
      <p:pic>
        <p:nvPicPr>
          <p:cNvPr id="4" name="Picture 3">
            <a:extLst>
              <a:ext uri="{FF2B5EF4-FFF2-40B4-BE49-F238E27FC236}">
                <a16:creationId xmlns:a16="http://schemas.microsoft.com/office/drawing/2014/main" id="{88E3194D-87CC-A4FE-1246-F38735B56DF1}"/>
              </a:ext>
            </a:extLst>
          </p:cNvPr>
          <p:cNvPicPr>
            <a:picLocks noChangeAspect="1"/>
          </p:cNvPicPr>
          <p:nvPr/>
        </p:nvPicPr>
        <p:blipFill>
          <a:blip r:embed="rId2"/>
          <a:srcRect l="11790" t="-1197" r="3689" b="58355"/>
          <a:stretch/>
        </p:blipFill>
        <p:spPr>
          <a:xfrm>
            <a:off x="6943724" y="482854"/>
            <a:ext cx="4843977" cy="1783506"/>
          </a:xfrm>
          <a:prstGeom prst="rect">
            <a:avLst/>
          </a:prstGeom>
        </p:spPr>
      </p:pic>
      <p:sp>
        <p:nvSpPr>
          <p:cNvPr id="5" name="TextBox 4">
            <a:extLst>
              <a:ext uri="{FF2B5EF4-FFF2-40B4-BE49-F238E27FC236}">
                <a16:creationId xmlns:a16="http://schemas.microsoft.com/office/drawing/2014/main" id="{F5E6B983-F20E-90B1-6DC7-4A97A14D29B7}"/>
              </a:ext>
            </a:extLst>
          </p:cNvPr>
          <p:cNvSpPr txBox="1"/>
          <p:nvPr/>
        </p:nvSpPr>
        <p:spPr>
          <a:xfrm>
            <a:off x="10538023" y="204972"/>
            <a:ext cx="1366656" cy="369332"/>
          </a:xfrm>
          <a:prstGeom prst="rect">
            <a:avLst/>
          </a:prstGeom>
          <a:noFill/>
        </p:spPr>
        <p:txBody>
          <a:bodyPr wrap="none" rtlCol="0">
            <a:spAutoFit/>
          </a:bodyPr>
          <a:lstStyle/>
          <a:p>
            <a:r>
              <a:rPr lang="en-US" dirty="0"/>
              <a:t>11 Nov 2024</a:t>
            </a:r>
          </a:p>
        </p:txBody>
      </p:sp>
      <p:sp>
        <p:nvSpPr>
          <p:cNvPr id="7" name="TextBox 6">
            <a:extLst>
              <a:ext uri="{FF2B5EF4-FFF2-40B4-BE49-F238E27FC236}">
                <a16:creationId xmlns:a16="http://schemas.microsoft.com/office/drawing/2014/main" id="{F84F7209-34A0-7916-0888-028735E0EE0A}"/>
              </a:ext>
            </a:extLst>
          </p:cNvPr>
          <p:cNvSpPr txBox="1"/>
          <p:nvPr/>
        </p:nvSpPr>
        <p:spPr>
          <a:xfrm>
            <a:off x="7200900" y="2500998"/>
            <a:ext cx="4586802" cy="2308324"/>
          </a:xfrm>
          <a:prstGeom prst="rect">
            <a:avLst/>
          </a:prstGeom>
          <a:noFill/>
        </p:spPr>
        <p:txBody>
          <a:bodyPr wrap="square">
            <a:spAutoFit/>
          </a:bodyPr>
          <a:lstStyle/>
          <a:p>
            <a:r>
              <a:rPr lang="en-US" dirty="0">
                <a:latin typeface="IBM Plex Sans" panose="020B0503050203000203" pitchFamily="34" charset="0"/>
              </a:rPr>
              <a:t>“We investigate the effectiveness of </a:t>
            </a:r>
            <a:r>
              <a:rPr lang="en-US" b="1" dirty="0">
                <a:latin typeface="IBM Plex Sans" panose="020B0503050203000203" pitchFamily="34" charset="0"/>
              </a:rPr>
              <a:t>test-time training (TTT)</a:t>
            </a:r>
            <a:r>
              <a:rPr lang="en-US" dirty="0">
                <a:latin typeface="IBM Plex Sans" panose="020B0503050203000203" pitchFamily="34" charset="0"/>
              </a:rPr>
              <a:t>—</a:t>
            </a:r>
            <a:r>
              <a:rPr lang="en-US" b="1" dirty="0">
                <a:latin typeface="IBM Plex Sans" panose="020B0503050203000203" pitchFamily="34" charset="0"/>
              </a:rPr>
              <a:t>updating model parameters temporarily during inference </a:t>
            </a:r>
            <a:r>
              <a:rPr lang="en-US" dirty="0">
                <a:latin typeface="IBM Plex Sans" panose="020B0503050203000203" pitchFamily="34" charset="0"/>
              </a:rPr>
              <a:t>using a loss derived from input data—as a mechanism for improving models’ reasoning capabilities, using the Abstraction and Reasoning Corpus (ARC) as a benchmark.”</a:t>
            </a:r>
          </a:p>
        </p:txBody>
      </p:sp>
      <p:pic>
        <p:nvPicPr>
          <p:cNvPr id="5122" name="Picture 2" descr="Image">
            <a:extLst>
              <a:ext uri="{FF2B5EF4-FFF2-40B4-BE49-F238E27FC236}">
                <a16:creationId xmlns:a16="http://schemas.microsoft.com/office/drawing/2014/main" id="{AD74DEB1-9ADB-DA0D-9B40-BED610C580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2545" y="3889073"/>
            <a:ext cx="4815841" cy="28899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screenshot of a chat&#10;&#10;Description automatically generated">
            <a:extLst>
              <a:ext uri="{FF2B5EF4-FFF2-40B4-BE49-F238E27FC236}">
                <a16:creationId xmlns:a16="http://schemas.microsoft.com/office/drawing/2014/main" id="{ACD3DAF1-4C26-0C19-8948-B20B331568E2}"/>
              </a:ext>
            </a:extLst>
          </p:cNvPr>
          <p:cNvPicPr>
            <a:picLocks noChangeAspect="1"/>
          </p:cNvPicPr>
          <p:nvPr/>
        </p:nvPicPr>
        <p:blipFill>
          <a:blip r:embed="rId4"/>
          <a:stretch>
            <a:fillRect/>
          </a:stretch>
        </p:blipFill>
        <p:spPr>
          <a:xfrm>
            <a:off x="675232" y="1523974"/>
            <a:ext cx="3116668" cy="2889905"/>
          </a:xfrm>
          <a:prstGeom prst="rect">
            <a:avLst/>
          </a:prstGeom>
          <a:ln>
            <a:solidFill>
              <a:schemeClr val="bg1">
                <a:lumMod val="85000"/>
              </a:schemeClr>
            </a:solidFill>
          </a:ln>
        </p:spPr>
      </p:pic>
    </p:spTree>
    <p:extLst>
      <p:ext uri="{BB962C8B-B14F-4D97-AF65-F5344CB8AC3E}">
        <p14:creationId xmlns:p14="http://schemas.microsoft.com/office/powerpoint/2010/main" val="5794978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C41A60-4E28-C4C1-448A-D509B50855F2}"/>
              </a:ext>
            </a:extLst>
          </p:cNvPr>
          <p:cNvSpPr>
            <a:spLocks noGrp="1"/>
          </p:cNvSpPr>
          <p:nvPr>
            <p:ph type="title"/>
          </p:nvPr>
        </p:nvSpPr>
        <p:spPr>
          <a:xfrm>
            <a:off x="816485" y="588026"/>
            <a:ext cx="4793483" cy="2103736"/>
          </a:xfrm>
        </p:spPr>
        <p:txBody>
          <a:bodyPr>
            <a:normAutofit fontScale="90000"/>
          </a:bodyPr>
          <a:lstStyle/>
          <a:p>
            <a:pPr algn="l"/>
            <a:r>
              <a:rPr lang="en-US" sz="5400" b="0" dirty="0">
                <a:solidFill>
                  <a:srgbClr val="44546A"/>
                </a:solidFill>
                <a:latin typeface="IBM Plex Sans" panose="020B0503050203000203" pitchFamily="34" charset="0"/>
              </a:rPr>
              <a:t>IBM Granite Models and More</a:t>
            </a:r>
          </a:p>
        </p:txBody>
      </p:sp>
      <p:pic>
        <p:nvPicPr>
          <p:cNvPr id="4098" name="Picture 2" descr="IBM Granite - Wikipedia">
            <a:extLst>
              <a:ext uri="{FF2B5EF4-FFF2-40B4-BE49-F238E27FC236}">
                <a16:creationId xmlns:a16="http://schemas.microsoft.com/office/drawing/2014/main" id="{F051C08A-4495-A4CA-1BA5-5083619428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639" y="2937965"/>
            <a:ext cx="3458257" cy="34582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up of a document&#10;&#10;Description automatically generated">
            <a:extLst>
              <a:ext uri="{FF2B5EF4-FFF2-40B4-BE49-F238E27FC236}">
                <a16:creationId xmlns:a16="http://schemas.microsoft.com/office/drawing/2014/main" id="{1213B6E6-FDF1-9DE5-B9AF-463C74DD3897}"/>
              </a:ext>
            </a:extLst>
          </p:cNvPr>
          <p:cNvPicPr>
            <a:picLocks noChangeAspect="1"/>
          </p:cNvPicPr>
          <p:nvPr/>
        </p:nvPicPr>
        <p:blipFill>
          <a:blip r:embed="rId3"/>
          <a:stretch>
            <a:fillRect/>
          </a:stretch>
        </p:blipFill>
        <p:spPr>
          <a:xfrm>
            <a:off x="6096000" y="588026"/>
            <a:ext cx="5529580" cy="2683989"/>
          </a:xfrm>
          <a:prstGeom prst="rect">
            <a:avLst/>
          </a:prstGeom>
        </p:spPr>
      </p:pic>
      <p:pic>
        <p:nvPicPr>
          <p:cNvPr id="11" name="Picture 10" descr="A document with text and graph&#10;&#10;Description automatically generated">
            <a:extLst>
              <a:ext uri="{FF2B5EF4-FFF2-40B4-BE49-F238E27FC236}">
                <a16:creationId xmlns:a16="http://schemas.microsoft.com/office/drawing/2014/main" id="{5CF69D04-A93D-685A-9AE6-671AE15B0C00}"/>
              </a:ext>
            </a:extLst>
          </p:cNvPr>
          <p:cNvPicPr>
            <a:picLocks noChangeAspect="1"/>
          </p:cNvPicPr>
          <p:nvPr/>
        </p:nvPicPr>
        <p:blipFill>
          <a:blip r:embed="rId4"/>
          <a:srcRect b="63666"/>
          <a:stretch/>
        </p:blipFill>
        <p:spPr>
          <a:xfrm>
            <a:off x="7185880" y="4330659"/>
            <a:ext cx="5006120" cy="2228850"/>
          </a:xfrm>
          <a:prstGeom prst="rect">
            <a:avLst/>
          </a:prstGeom>
        </p:spPr>
      </p:pic>
      <p:sp>
        <p:nvSpPr>
          <p:cNvPr id="12" name="TextBox 11">
            <a:extLst>
              <a:ext uri="{FF2B5EF4-FFF2-40B4-BE49-F238E27FC236}">
                <a16:creationId xmlns:a16="http://schemas.microsoft.com/office/drawing/2014/main" id="{26E3555B-BD3B-C0E1-2E5D-7EDBD1993E54}"/>
              </a:ext>
            </a:extLst>
          </p:cNvPr>
          <p:cNvSpPr txBox="1"/>
          <p:nvPr/>
        </p:nvSpPr>
        <p:spPr>
          <a:xfrm rot="16200000">
            <a:off x="5545850" y="5376028"/>
            <a:ext cx="1469633" cy="369332"/>
          </a:xfrm>
          <a:prstGeom prst="rect">
            <a:avLst/>
          </a:prstGeom>
          <a:noFill/>
        </p:spPr>
        <p:txBody>
          <a:bodyPr wrap="none" rtlCol="0">
            <a:spAutoFit/>
          </a:bodyPr>
          <a:lstStyle/>
          <a:p>
            <a:r>
              <a:rPr lang="en-US" dirty="0">
                <a:solidFill>
                  <a:schemeClr val="bg1">
                    <a:lumMod val="50000"/>
                  </a:schemeClr>
                </a:solidFill>
                <a:latin typeface="Times New Roman" panose="02020603050405020304" pitchFamily="18" charset="0"/>
                <a:cs typeface="Times New Roman" panose="02020603050405020304" pitchFamily="18" charset="0"/>
              </a:rPr>
              <a:t>October 2024</a:t>
            </a:r>
          </a:p>
        </p:txBody>
      </p:sp>
      <p:cxnSp>
        <p:nvCxnSpPr>
          <p:cNvPr id="14" name="Straight Connector 13">
            <a:extLst>
              <a:ext uri="{FF2B5EF4-FFF2-40B4-BE49-F238E27FC236}">
                <a16:creationId xmlns:a16="http://schemas.microsoft.com/office/drawing/2014/main" id="{991A33D9-2D87-6556-0C23-81CEAD8D5B4D}"/>
              </a:ext>
            </a:extLst>
          </p:cNvPr>
          <p:cNvCxnSpPr/>
          <p:nvPr/>
        </p:nvCxnSpPr>
        <p:spPr>
          <a:xfrm>
            <a:off x="6465333" y="3805881"/>
            <a:ext cx="50264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D511DAC-F9C4-1A2C-63F2-9A411F026F96}"/>
              </a:ext>
            </a:extLst>
          </p:cNvPr>
          <p:cNvCxnSpPr>
            <a:cxnSpLocks/>
          </p:cNvCxnSpPr>
          <p:nvPr/>
        </p:nvCxnSpPr>
        <p:spPr>
          <a:xfrm>
            <a:off x="5609968" y="178536"/>
            <a:ext cx="0" cy="638097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92064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65E51B-A0DF-9656-4DF5-D957C239C5A2}"/>
              </a:ext>
            </a:extLst>
          </p:cNvPr>
          <p:cNvSpPr>
            <a:spLocks noGrp="1"/>
          </p:cNvSpPr>
          <p:nvPr>
            <p:ph type="title"/>
          </p:nvPr>
        </p:nvSpPr>
        <p:spPr>
          <a:xfrm>
            <a:off x="6588114" y="300859"/>
            <a:ext cx="5153878" cy="914400"/>
          </a:xfrm>
        </p:spPr>
        <p:txBody>
          <a:bodyPr vert="horz" lIns="91440" tIns="45720" rIns="91440" bIns="45720" rtlCol="0" anchor="ctr">
            <a:normAutofit/>
          </a:bodyPr>
          <a:lstStyle/>
          <a:p>
            <a:pPr algn="l"/>
            <a:r>
              <a:rPr lang="en-US" sz="4000" dirty="0">
                <a:solidFill>
                  <a:srgbClr val="0070C0"/>
                </a:solidFill>
              </a:rPr>
              <a:t>IBM Granite 3.0</a:t>
            </a:r>
          </a:p>
        </p:txBody>
      </p:sp>
      <p:pic>
        <p:nvPicPr>
          <p:cNvPr id="7" name="Picture 6" descr="A diagram of a hexagon with text&#10;&#10;Description automatically generated">
            <a:extLst>
              <a:ext uri="{FF2B5EF4-FFF2-40B4-BE49-F238E27FC236}">
                <a16:creationId xmlns:a16="http://schemas.microsoft.com/office/drawing/2014/main" id="{A95BCD50-7B66-1AAB-3E8D-33A080143952}"/>
              </a:ext>
            </a:extLst>
          </p:cNvPr>
          <p:cNvPicPr>
            <a:picLocks noChangeAspect="1"/>
          </p:cNvPicPr>
          <p:nvPr/>
        </p:nvPicPr>
        <p:blipFill>
          <a:blip r:embed="rId2"/>
          <a:stretch>
            <a:fillRect/>
          </a:stretch>
        </p:blipFill>
        <p:spPr>
          <a:xfrm>
            <a:off x="6142757" y="4159724"/>
            <a:ext cx="5658696" cy="2698276"/>
          </a:xfrm>
          <a:prstGeom prst="rect">
            <a:avLst/>
          </a:prstGeom>
        </p:spPr>
      </p:pic>
      <p:pic>
        <p:nvPicPr>
          <p:cNvPr id="9" name="Picture 8" descr="A document with text and graph&#10;&#10;Description automatically generated">
            <a:extLst>
              <a:ext uri="{FF2B5EF4-FFF2-40B4-BE49-F238E27FC236}">
                <a16:creationId xmlns:a16="http://schemas.microsoft.com/office/drawing/2014/main" id="{C7D9D362-9DD9-E5E2-03EF-8ABFBFF6A504}"/>
              </a:ext>
            </a:extLst>
          </p:cNvPr>
          <p:cNvPicPr>
            <a:picLocks noChangeAspect="1"/>
          </p:cNvPicPr>
          <p:nvPr/>
        </p:nvPicPr>
        <p:blipFill>
          <a:blip r:embed="rId3"/>
          <a:stretch>
            <a:fillRect/>
          </a:stretch>
        </p:blipFill>
        <p:spPr>
          <a:xfrm>
            <a:off x="191090" y="77227"/>
            <a:ext cx="5519175" cy="6763037"/>
          </a:xfrm>
          <a:prstGeom prst="rect">
            <a:avLst/>
          </a:prstGeom>
        </p:spPr>
      </p:pic>
      <p:sp>
        <p:nvSpPr>
          <p:cNvPr id="11" name="TextBox 10">
            <a:extLst>
              <a:ext uri="{FF2B5EF4-FFF2-40B4-BE49-F238E27FC236}">
                <a16:creationId xmlns:a16="http://schemas.microsoft.com/office/drawing/2014/main" id="{393DEB80-CFA3-5372-1BC6-8A28F884E45A}"/>
              </a:ext>
            </a:extLst>
          </p:cNvPr>
          <p:cNvSpPr txBox="1"/>
          <p:nvPr/>
        </p:nvSpPr>
        <p:spPr>
          <a:xfrm>
            <a:off x="6510616" y="1323395"/>
            <a:ext cx="5153877" cy="2862322"/>
          </a:xfrm>
          <a:prstGeom prst="rect">
            <a:avLst/>
          </a:prstGeom>
          <a:noFill/>
        </p:spPr>
        <p:txBody>
          <a:bodyPr wrap="square">
            <a:spAutoFit/>
          </a:bodyPr>
          <a:lstStyle/>
          <a:p>
            <a:r>
              <a:rPr lang="en-US" sz="2000" dirty="0"/>
              <a:t>State-of-the-art, light weight open foundation models ranging in scale from 400 million to 8 billion active parameters. </a:t>
            </a:r>
          </a:p>
          <a:p>
            <a:pPr marL="285750" indent="-285750">
              <a:buFont typeface="Arial" panose="020B0604020202020204" pitchFamily="34" charset="0"/>
              <a:buChar char="•"/>
            </a:pPr>
            <a:r>
              <a:rPr lang="en-US" sz="2000" dirty="0"/>
              <a:t>Native support of multilingual, coding, function calling, and strong safety performance</a:t>
            </a:r>
          </a:p>
          <a:p>
            <a:pPr marL="285750" indent="-285750">
              <a:buFont typeface="Arial" panose="020B0604020202020204" pitchFamily="34" charset="0"/>
              <a:buChar char="•"/>
            </a:pPr>
            <a:r>
              <a:rPr lang="en-US" sz="2000" dirty="0"/>
              <a:t>Target enterprise use cases</a:t>
            </a:r>
          </a:p>
          <a:p>
            <a:pPr marL="285750" indent="-285750">
              <a:buFont typeface="Arial" panose="020B0604020202020204" pitchFamily="34" charset="0"/>
              <a:buChar char="•"/>
            </a:pPr>
            <a:r>
              <a:rPr lang="en-US" sz="2000" dirty="0"/>
              <a:t>Evaluations on a comprehensive set of tasks</a:t>
            </a:r>
          </a:p>
          <a:p>
            <a:pPr marL="285750" indent="-285750">
              <a:buFont typeface="Arial" panose="020B0604020202020204" pitchFamily="34" charset="0"/>
              <a:buChar char="•"/>
            </a:pPr>
            <a:r>
              <a:rPr lang="en-US" sz="2000" dirty="0"/>
              <a:t>Transparency in data/training/architecture</a:t>
            </a:r>
          </a:p>
        </p:txBody>
      </p:sp>
    </p:spTree>
    <p:extLst>
      <p:ext uri="{BB962C8B-B14F-4D97-AF65-F5344CB8AC3E}">
        <p14:creationId xmlns:p14="http://schemas.microsoft.com/office/powerpoint/2010/main" val="20723063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table of numbers and text&#10;&#10;Description automatically generated">
            <a:extLst>
              <a:ext uri="{FF2B5EF4-FFF2-40B4-BE49-F238E27FC236}">
                <a16:creationId xmlns:a16="http://schemas.microsoft.com/office/drawing/2014/main" id="{3C1CC7A9-C455-4C91-A0F9-597AEEB1D0E9}"/>
              </a:ext>
            </a:extLst>
          </p:cNvPr>
          <p:cNvPicPr>
            <a:picLocks noChangeAspect="1"/>
          </p:cNvPicPr>
          <p:nvPr/>
        </p:nvPicPr>
        <p:blipFill>
          <a:blip r:embed="rId2"/>
          <a:stretch>
            <a:fillRect/>
          </a:stretch>
        </p:blipFill>
        <p:spPr>
          <a:xfrm>
            <a:off x="6010152" y="0"/>
            <a:ext cx="6153712" cy="6858000"/>
          </a:xfrm>
          <a:prstGeom prst="rect">
            <a:avLst/>
          </a:prstGeom>
        </p:spPr>
      </p:pic>
      <p:sp>
        <p:nvSpPr>
          <p:cNvPr id="10" name="Title 1">
            <a:extLst>
              <a:ext uri="{FF2B5EF4-FFF2-40B4-BE49-F238E27FC236}">
                <a16:creationId xmlns:a16="http://schemas.microsoft.com/office/drawing/2014/main" id="{067D10A7-090D-CB58-10D1-9C1211CEBB83}"/>
              </a:ext>
            </a:extLst>
          </p:cNvPr>
          <p:cNvSpPr txBox="1">
            <a:spLocks/>
          </p:cNvSpPr>
          <p:nvPr/>
        </p:nvSpPr>
        <p:spPr>
          <a:xfrm>
            <a:off x="449445" y="2669668"/>
            <a:ext cx="5646555" cy="2229877"/>
          </a:xfrm>
          <a:prstGeom prst="rect">
            <a:avLst/>
          </a:prstGeom>
        </p:spPr>
        <p:txBody>
          <a:bodyPr vert="horz" lIns="91440" tIns="45720" rIns="91440" bIns="45720" rtlCol="0" anchor="ctr">
            <a:normAutofit/>
          </a:bodyPr>
          <a:lstStyle>
            <a:lvl1pPr>
              <a:lnSpc>
                <a:spcPct val="90000"/>
              </a:lnSpc>
              <a:spcBef>
                <a:spcPct val="0"/>
              </a:spcBef>
              <a:buNone/>
              <a:defRPr sz="4000" b="1">
                <a:solidFill>
                  <a:srgbClr val="0070C0"/>
                </a:solidFill>
                <a:latin typeface="+mj-lt"/>
                <a:ea typeface="+mj-ea"/>
                <a:cs typeface="+mj-cs"/>
              </a:defRPr>
            </a:lvl1pPr>
          </a:lstStyle>
          <a:p>
            <a:r>
              <a:rPr lang="en-US" sz="3600" dirty="0">
                <a:solidFill>
                  <a:srgbClr val="708BB0"/>
                </a:solidFill>
              </a:rPr>
              <a:t>Granite 3.0</a:t>
            </a:r>
          </a:p>
          <a:p>
            <a:r>
              <a:rPr lang="en-US" sz="3600" b="0" dirty="0">
                <a:solidFill>
                  <a:srgbClr val="708BB0"/>
                </a:solidFill>
              </a:rPr>
              <a:t>Results on Reasoning Benchmarks</a:t>
            </a:r>
          </a:p>
        </p:txBody>
      </p:sp>
    </p:spTree>
    <p:extLst>
      <p:ext uri="{BB962C8B-B14F-4D97-AF65-F5344CB8AC3E}">
        <p14:creationId xmlns:p14="http://schemas.microsoft.com/office/powerpoint/2010/main" val="210673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8366489F-EE9B-2AF3-E500-2B26AC10D2C6}"/>
              </a:ext>
            </a:extLst>
          </p:cNvPr>
          <p:cNvSpPr/>
          <p:nvPr/>
        </p:nvSpPr>
        <p:spPr>
          <a:xfrm>
            <a:off x="6468292" y="3200400"/>
            <a:ext cx="5055326" cy="3435178"/>
          </a:xfrm>
          <a:prstGeom prst="roundRect">
            <a:avLst>
              <a:gd name="adj" fmla="val 830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26DF4381-EB02-8CD8-A1C7-416B47227101}"/>
              </a:ext>
            </a:extLst>
          </p:cNvPr>
          <p:cNvSpPr/>
          <p:nvPr/>
        </p:nvSpPr>
        <p:spPr>
          <a:xfrm>
            <a:off x="718457" y="3200400"/>
            <a:ext cx="5055326" cy="3435178"/>
          </a:xfrm>
          <a:prstGeom prst="roundRect">
            <a:avLst>
              <a:gd name="adj" fmla="val 830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0B99D6-53BF-B9C8-8A8A-08D6A058640E}"/>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E0E0AB5B-5C91-D2BA-CDD8-49C354E919A6}"/>
              </a:ext>
            </a:extLst>
          </p:cNvPr>
          <p:cNvSpPr>
            <a:spLocks noGrp="1"/>
          </p:cNvSpPr>
          <p:nvPr>
            <p:ph idx="1"/>
          </p:nvPr>
        </p:nvSpPr>
        <p:spPr>
          <a:xfrm>
            <a:off x="838200" y="1343892"/>
            <a:ext cx="10685418" cy="1745668"/>
          </a:xfrm>
        </p:spPr>
        <p:txBody>
          <a:bodyPr>
            <a:normAutofit fontScale="92500" lnSpcReduction="10000"/>
          </a:bodyPr>
          <a:lstStyle/>
          <a:p>
            <a:r>
              <a:rPr lang="en-US" dirty="0">
                <a:latin typeface="IBM Plex Sans" panose="020B0503050203000203" pitchFamily="34" charset="0"/>
              </a:rPr>
              <a:t>LLMs have shown remarkable reasoning capabilities, but there are some serious limitations</a:t>
            </a:r>
          </a:p>
          <a:p>
            <a:r>
              <a:rPr lang="en-US" dirty="0">
                <a:latin typeface="IBM Plex Sans" panose="020B0503050203000203" pitchFamily="34" charset="0"/>
              </a:rPr>
              <a:t>LLMs are not used as next token predictors anymore, allowing them to go beyond emergent abilities</a:t>
            </a:r>
          </a:p>
        </p:txBody>
      </p:sp>
      <p:sp>
        <p:nvSpPr>
          <p:cNvPr id="4" name="Content Placeholder 2">
            <a:extLst>
              <a:ext uri="{FF2B5EF4-FFF2-40B4-BE49-F238E27FC236}">
                <a16:creationId xmlns:a16="http://schemas.microsoft.com/office/drawing/2014/main" id="{5A0120EC-BAA8-F9C3-3B46-B7B336CF6B92}"/>
              </a:ext>
            </a:extLst>
          </p:cNvPr>
          <p:cNvSpPr txBox="1">
            <a:spLocks/>
          </p:cNvSpPr>
          <p:nvPr/>
        </p:nvSpPr>
        <p:spPr>
          <a:xfrm>
            <a:off x="838201" y="3428999"/>
            <a:ext cx="4596715" cy="306387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708BB0"/>
                </a:solidFill>
                <a:latin typeface="IBM Plex Sans" panose="020B0503050203000203" pitchFamily="34" charset="0"/>
              </a:rPr>
              <a:t>Ongoing Research</a:t>
            </a:r>
          </a:p>
          <a:p>
            <a:r>
              <a:rPr lang="en-US" sz="2600" dirty="0">
                <a:solidFill>
                  <a:srgbClr val="161616"/>
                </a:solidFill>
                <a:latin typeface="IBM Plex Sans" panose="020B0503050203000203" pitchFamily="34" charset="0"/>
              </a:rPr>
              <a:t>High quality synthetic data</a:t>
            </a:r>
          </a:p>
          <a:p>
            <a:r>
              <a:rPr lang="en-US" sz="2600" dirty="0">
                <a:latin typeface="IBM Plex Sans" panose="020B0503050203000203" pitchFamily="34" charset="0"/>
              </a:rPr>
              <a:t>Agentic behavior with external tools</a:t>
            </a:r>
          </a:p>
          <a:p>
            <a:r>
              <a:rPr lang="en-US" sz="2600" dirty="0">
                <a:latin typeface="IBM Plex Sans" panose="020B0503050203000203" pitchFamily="34" charset="0"/>
              </a:rPr>
              <a:t>Inference time vs. Train time compute</a:t>
            </a:r>
          </a:p>
          <a:p>
            <a:r>
              <a:rPr lang="en-US" sz="2600" dirty="0">
                <a:latin typeface="IBM Plex Sans" panose="020B0503050203000203" pitchFamily="34" charset="0"/>
              </a:rPr>
              <a:t>RLHF</a:t>
            </a:r>
            <a:r>
              <a:rPr lang="en-US" sz="2600" dirty="0">
                <a:latin typeface="IBM Plex Sans" panose="020B0503050203000203" pitchFamily="34" charset="0"/>
                <a:sym typeface="Wingdings" pitchFamily="2" charset="2"/>
              </a:rPr>
              <a:t>/RLAIF</a:t>
            </a:r>
            <a:endParaRPr lang="en-US" sz="2600" dirty="0">
              <a:latin typeface="IBM Plex Sans" panose="020B0503050203000203" pitchFamily="34" charset="0"/>
            </a:endParaRPr>
          </a:p>
        </p:txBody>
      </p:sp>
      <p:sp>
        <p:nvSpPr>
          <p:cNvPr id="5" name="Content Placeholder 2">
            <a:extLst>
              <a:ext uri="{FF2B5EF4-FFF2-40B4-BE49-F238E27FC236}">
                <a16:creationId xmlns:a16="http://schemas.microsoft.com/office/drawing/2014/main" id="{95DF7740-4006-82A4-E04F-0973056FF341}"/>
              </a:ext>
            </a:extLst>
          </p:cNvPr>
          <p:cNvSpPr txBox="1">
            <a:spLocks/>
          </p:cNvSpPr>
          <p:nvPr/>
        </p:nvSpPr>
        <p:spPr>
          <a:xfrm>
            <a:off x="6757086" y="3428999"/>
            <a:ext cx="4994190" cy="320657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708BB0"/>
                </a:solidFill>
                <a:latin typeface="IBM Plex Sans" panose="020B0503050203000203" pitchFamily="34" charset="0"/>
              </a:rPr>
              <a:t>Future Focus</a:t>
            </a:r>
          </a:p>
          <a:p>
            <a:r>
              <a:rPr lang="en-US" sz="2600" dirty="0">
                <a:latin typeface="IBM Plex Sans" panose="020B0503050203000203" pitchFamily="34" charset="0"/>
              </a:rPr>
              <a:t>Neuro-Symbolic AI</a:t>
            </a:r>
          </a:p>
          <a:p>
            <a:r>
              <a:rPr lang="en-US" sz="2600" dirty="0">
                <a:latin typeface="IBM Plex Sans" panose="020B0503050203000203" pitchFamily="34" charset="0"/>
              </a:rPr>
              <a:t>Architectural changes</a:t>
            </a:r>
          </a:p>
          <a:p>
            <a:r>
              <a:rPr lang="en-US" sz="2600" dirty="0">
                <a:latin typeface="IBM Plex Sans" panose="020B0503050203000203" pitchFamily="34" charset="0"/>
              </a:rPr>
              <a:t>Knowledge and World models</a:t>
            </a:r>
          </a:p>
          <a:p>
            <a:r>
              <a:rPr lang="en-US" sz="2600" dirty="0">
                <a:latin typeface="IBM Plex Sans" panose="020B0503050203000203" pitchFamily="34" charset="0"/>
              </a:rPr>
              <a:t>Better benchmarks focused on real world problems</a:t>
            </a:r>
          </a:p>
          <a:p>
            <a:r>
              <a:rPr lang="en-US" sz="2600" dirty="0">
                <a:latin typeface="IBM Plex Sans" panose="020B0503050203000203" pitchFamily="34" charset="0"/>
              </a:rPr>
              <a:t>True explainability</a:t>
            </a:r>
          </a:p>
        </p:txBody>
      </p:sp>
    </p:spTree>
    <p:extLst>
      <p:ext uri="{BB962C8B-B14F-4D97-AF65-F5344CB8AC3E}">
        <p14:creationId xmlns:p14="http://schemas.microsoft.com/office/powerpoint/2010/main" val="10953283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7D32706-1BDD-4A5A-4C2F-470BD6E6C8B4}"/>
              </a:ext>
            </a:extLst>
          </p:cNvPr>
          <p:cNvSpPr txBox="1"/>
          <p:nvPr/>
        </p:nvSpPr>
        <p:spPr>
          <a:xfrm>
            <a:off x="5407632" y="4283639"/>
            <a:ext cx="5691850" cy="1631216"/>
          </a:xfrm>
          <a:prstGeom prst="rect">
            <a:avLst/>
          </a:prstGeom>
          <a:noFill/>
          <a:ln>
            <a:noFill/>
          </a:ln>
        </p:spPr>
        <p:txBody>
          <a:bodyPr wrap="square">
            <a:spAutoFit/>
          </a:bodyPr>
          <a:lstStyle/>
          <a:p>
            <a:r>
              <a:rPr lang="en-US" sz="2000" dirty="0">
                <a:latin typeface="IBM Plex Mono" panose="020B0509050203000203" pitchFamily="49" charset="77"/>
                <a:hlinkClick r:id="rId2"/>
              </a:rPr>
              <a:t>youtube.com/@asimmunawar</a:t>
            </a:r>
            <a:r>
              <a:rPr lang="en-US" sz="2000" dirty="0">
                <a:latin typeface="IBM Plex Mono" panose="020B0509050203000203" pitchFamily="49" charset="77"/>
              </a:rPr>
              <a:t> </a:t>
            </a:r>
          </a:p>
          <a:p>
            <a:endParaRPr lang="en-US" sz="2000" dirty="0">
              <a:solidFill>
                <a:srgbClr val="065FD4"/>
              </a:solidFill>
              <a:latin typeface="IBM Plex Mono" panose="020B0509050203000203" pitchFamily="49" charset="77"/>
              <a:hlinkClick r:id="rId3"/>
            </a:endParaRPr>
          </a:p>
          <a:p>
            <a:r>
              <a:rPr lang="en-US" sz="2000" u="none" strike="noStrike" dirty="0">
                <a:solidFill>
                  <a:srgbClr val="065FD4"/>
                </a:solidFill>
                <a:effectLst/>
                <a:latin typeface="IBM Plex Mono" panose="020B0509050203000203" pitchFamily="49" charset="77"/>
                <a:hlinkClick r:id="rId3"/>
              </a:rPr>
              <a:t>x.com/asimunawar</a:t>
            </a:r>
            <a:endParaRPr lang="en-US" sz="2000" dirty="0">
              <a:effectLst/>
              <a:latin typeface="IBM Plex Mono" panose="020B0509050203000203" pitchFamily="49" charset="77"/>
            </a:endParaRPr>
          </a:p>
          <a:p>
            <a:endParaRPr lang="en-US" sz="2000" u="none" strike="noStrike" dirty="0">
              <a:solidFill>
                <a:srgbClr val="065FD4"/>
              </a:solidFill>
              <a:effectLst/>
              <a:latin typeface="IBM Plex Mono" panose="020B0509050203000203" pitchFamily="49" charset="77"/>
              <a:hlinkClick r:id="rId4"/>
            </a:endParaRPr>
          </a:p>
          <a:p>
            <a:r>
              <a:rPr lang="en-US" sz="2000" u="none" strike="noStrike" dirty="0">
                <a:solidFill>
                  <a:srgbClr val="065FD4"/>
                </a:solidFill>
                <a:effectLst/>
                <a:latin typeface="IBM Plex Mono" panose="020B0509050203000203" pitchFamily="49" charset="77"/>
                <a:hlinkClick r:id="rId4"/>
              </a:rPr>
              <a:t>linkedin.com/in/asimmunawar</a:t>
            </a:r>
            <a:endParaRPr lang="en-US" sz="2000" u="none" strike="noStrike" dirty="0">
              <a:solidFill>
                <a:srgbClr val="065FD4"/>
              </a:solidFill>
              <a:effectLst/>
              <a:latin typeface="IBM Plex Mono" panose="020B0509050203000203" pitchFamily="49" charset="77"/>
            </a:endParaRPr>
          </a:p>
        </p:txBody>
      </p:sp>
      <p:pic>
        <p:nvPicPr>
          <p:cNvPr id="5" name="Picture 2" descr="X Logo, symbol, meaning, history, PNG, brand">
            <a:extLst>
              <a:ext uri="{FF2B5EF4-FFF2-40B4-BE49-F238E27FC236}">
                <a16:creationId xmlns:a16="http://schemas.microsoft.com/office/drawing/2014/main" id="{48AF6FA2-8834-357E-1D03-FD349F8242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0685" y="4941686"/>
            <a:ext cx="585843" cy="3295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inkedin - Free social media icons">
            <a:extLst>
              <a:ext uri="{FF2B5EF4-FFF2-40B4-BE49-F238E27FC236}">
                <a16:creationId xmlns:a16="http://schemas.microsoft.com/office/drawing/2014/main" id="{913092AA-22D6-7159-F6CA-BC333AC3D5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40632" y="5526686"/>
            <a:ext cx="398417" cy="3984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AE5B888-60BB-914C-C01C-462A4A28A983}"/>
              </a:ext>
            </a:extLst>
          </p:cNvPr>
          <p:cNvPicPr>
            <a:picLocks noChangeAspect="1"/>
          </p:cNvPicPr>
          <p:nvPr/>
        </p:nvPicPr>
        <p:blipFill>
          <a:blip r:embed="rId7"/>
          <a:stretch>
            <a:fillRect/>
          </a:stretch>
        </p:blipFill>
        <p:spPr>
          <a:xfrm>
            <a:off x="4664273" y="4260779"/>
            <a:ext cx="718668" cy="479112"/>
          </a:xfrm>
          <a:prstGeom prst="rect">
            <a:avLst/>
          </a:prstGeom>
        </p:spPr>
      </p:pic>
      <p:grpSp>
        <p:nvGrpSpPr>
          <p:cNvPr id="16" name="Group 15">
            <a:extLst>
              <a:ext uri="{FF2B5EF4-FFF2-40B4-BE49-F238E27FC236}">
                <a16:creationId xmlns:a16="http://schemas.microsoft.com/office/drawing/2014/main" id="{B5660760-0298-0F35-E1FA-4B8D1E41E633}"/>
              </a:ext>
            </a:extLst>
          </p:cNvPr>
          <p:cNvGrpSpPr/>
          <p:nvPr/>
        </p:nvGrpSpPr>
        <p:grpSpPr>
          <a:xfrm>
            <a:off x="770413" y="2678936"/>
            <a:ext cx="2514156" cy="2486427"/>
            <a:chOff x="8233410" y="3292695"/>
            <a:chExt cx="1877631" cy="1856922"/>
          </a:xfrm>
        </p:grpSpPr>
        <p:pic>
          <p:nvPicPr>
            <p:cNvPr id="10" name="Picture 9">
              <a:extLst>
                <a:ext uri="{FF2B5EF4-FFF2-40B4-BE49-F238E27FC236}">
                  <a16:creationId xmlns:a16="http://schemas.microsoft.com/office/drawing/2014/main" id="{C67BDF24-17AF-457A-E339-6D0FDBE65ECE}"/>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8233410" y="3292695"/>
              <a:ext cx="1877631" cy="1856922"/>
            </a:xfrm>
            <a:prstGeom prst="rect">
              <a:avLst/>
            </a:prstGeom>
          </p:spPr>
        </p:pic>
        <p:pic>
          <p:nvPicPr>
            <p:cNvPr id="11" name="Picture 10" descr="Linkedin - Free social media icons">
              <a:extLst>
                <a:ext uri="{FF2B5EF4-FFF2-40B4-BE49-F238E27FC236}">
                  <a16:creationId xmlns:a16="http://schemas.microsoft.com/office/drawing/2014/main" id="{8DCE5671-BA2D-0E75-DF48-6E90FE19EBCE}"/>
                </a:ext>
              </a:extLst>
            </p:cNvPr>
            <p:cNvPicPr>
              <a:picLocks noChangeAspect="1" noChangeArrowheads="1"/>
            </p:cNvPicPr>
            <p:nvPr/>
          </p:nvPicPr>
          <p:blipFill>
            <a:blip r:embed="rId6">
              <a:biLevel thresh="50000"/>
              <a:extLst>
                <a:ext uri="{28A0092B-C50C-407E-A947-70E740481C1C}">
                  <a14:useLocalDpi xmlns:a14="http://schemas.microsoft.com/office/drawing/2010/main" val="0"/>
                </a:ext>
              </a:extLst>
            </a:blip>
            <a:srcRect/>
            <a:stretch>
              <a:fillRect/>
            </a:stretch>
          </p:blipFill>
          <p:spPr bwMode="auto">
            <a:xfrm>
              <a:off x="8964314" y="4092708"/>
              <a:ext cx="398417" cy="398417"/>
            </a:xfrm>
            <a:prstGeom prst="rect">
              <a:avLst/>
            </a:prstGeom>
            <a:solidFill>
              <a:schemeClr val="bg1"/>
            </a:solidFill>
          </p:spPr>
        </p:pic>
      </p:grpSp>
      <p:sp>
        <p:nvSpPr>
          <p:cNvPr id="17" name="TextBox 16">
            <a:extLst>
              <a:ext uri="{FF2B5EF4-FFF2-40B4-BE49-F238E27FC236}">
                <a16:creationId xmlns:a16="http://schemas.microsoft.com/office/drawing/2014/main" id="{220D1735-6C39-8269-4064-B2635D2C170C}"/>
              </a:ext>
            </a:extLst>
          </p:cNvPr>
          <p:cNvSpPr txBox="1"/>
          <p:nvPr/>
        </p:nvSpPr>
        <p:spPr>
          <a:xfrm>
            <a:off x="660595" y="5162262"/>
            <a:ext cx="2762295" cy="523220"/>
          </a:xfrm>
          <a:prstGeom prst="rect">
            <a:avLst/>
          </a:prstGeom>
          <a:noFill/>
        </p:spPr>
        <p:txBody>
          <a:bodyPr wrap="none" rtlCol="0">
            <a:spAutoFit/>
          </a:bodyPr>
          <a:lstStyle/>
          <a:p>
            <a:r>
              <a:rPr lang="en-US" sz="2800" dirty="0">
                <a:latin typeface="IBM Plex Mono" panose="020B0509050203000203" pitchFamily="49" charset="77"/>
              </a:rPr>
              <a:t>Asim Munawar</a:t>
            </a:r>
          </a:p>
        </p:txBody>
      </p:sp>
      <p:sp>
        <p:nvSpPr>
          <p:cNvPr id="2" name="TextBox 1">
            <a:extLst>
              <a:ext uri="{FF2B5EF4-FFF2-40B4-BE49-F238E27FC236}">
                <a16:creationId xmlns:a16="http://schemas.microsoft.com/office/drawing/2014/main" id="{395612DE-CF85-2AD7-EC4B-C476504E6AD0}"/>
              </a:ext>
            </a:extLst>
          </p:cNvPr>
          <p:cNvSpPr txBox="1"/>
          <p:nvPr/>
        </p:nvSpPr>
        <p:spPr>
          <a:xfrm>
            <a:off x="4664273" y="723506"/>
            <a:ext cx="4758034" cy="2339102"/>
          </a:xfrm>
          <a:prstGeom prst="rect">
            <a:avLst/>
          </a:prstGeom>
          <a:noFill/>
        </p:spPr>
        <p:txBody>
          <a:bodyPr wrap="none" rtlCol="0">
            <a:spAutoFit/>
          </a:bodyPr>
          <a:lstStyle/>
          <a:p>
            <a:pPr algn="ctr"/>
            <a:r>
              <a:rPr lang="en-US" sz="6600" b="1" dirty="0">
                <a:latin typeface="IBM Plex Mono" panose="020B0509050203000203" pitchFamily="49" charset="77"/>
              </a:rPr>
              <a:t>Thank you</a:t>
            </a:r>
            <a:br>
              <a:rPr lang="en-US" sz="4000" b="1" dirty="0">
                <a:latin typeface="IBM Plex Mono" panose="020B0509050203000203" pitchFamily="49" charset="77"/>
              </a:rPr>
            </a:br>
            <a:endParaRPr lang="en-US" sz="4000" b="1" dirty="0">
              <a:latin typeface="IBM Plex Mono" panose="020B0509050203000203" pitchFamily="49" charset="77"/>
            </a:endParaRPr>
          </a:p>
          <a:p>
            <a:pPr algn="ctr"/>
            <a:r>
              <a:rPr lang="en-US" sz="4000" dirty="0">
                <a:latin typeface="IBM Plex Mono" panose="020B0509050203000203" pitchFamily="49" charset="77"/>
              </a:rPr>
              <a:t>connect with me</a:t>
            </a:r>
          </a:p>
        </p:txBody>
      </p:sp>
    </p:spTree>
    <p:extLst>
      <p:ext uri="{BB962C8B-B14F-4D97-AF65-F5344CB8AC3E}">
        <p14:creationId xmlns:p14="http://schemas.microsoft.com/office/powerpoint/2010/main" val="3718737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26DC9-B69E-14FF-4622-ED28C1F1D094}"/>
              </a:ext>
            </a:extLst>
          </p:cNvPr>
          <p:cNvSpPr>
            <a:spLocks noGrp="1"/>
          </p:cNvSpPr>
          <p:nvPr>
            <p:ph type="title"/>
          </p:nvPr>
        </p:nvSpPr>
        <p:spPr/>
        <p:txBody>
          <a:bodyPr/>
          <a:lstStyle/>
          <a:p>
            <a:r>
              <a:rPr lang="en-US" dirty="0"/>
              <a:t>Transformer Architecture</a:t>
            </a:r>
          </a:p>
        </p:txBody>
      </p:sp>
      <p:sp>
        <p:nvSpPr>
          <p:cNvPr id="15" name="TextBox 14">
            <a:extLst>
              <a:ext uri="{FF2B5EF4-FFF2-40B4-BE49-F238E27FC236}">
                <a16:creationId xmlns:a16="http://schemas.microsoft.com/office/drawing/2014/main" id="{746B8FDD-DE06-DFAB-5726-281FD47395B1}"/>
              </a:ext>
            </a:extLst>
          </p:cNvPr>
          <p:cNvSpPr txBox="1"/>
          <p:nvPr/>
        </p:nvSpPr>
        <p:spPr>
          <a:xfrm>
            <a:off x="930433" y="3230556"/>
            <a:ext cx="5517894" cy="1323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solidFill>
                  <a:schemeClr val="accent1">
                    <a:lumMod val="50000"/>
                  </a:schemeClr>
                </a:solidFill>
              </a:rPr>
              <a:t>LLMs are next token predictors</a:t>
            </a:r>
          </a:p>
        </p:txBody>
      </p:sp>
      <p:sp>
        <p:nvSpPr>
          <p:cNvPr id="36" name="Rectangle 35">
            <a:extLst>
              <a:ext uri="{FF2B5EF4-FFF2-40B4-BE49-F238E27FC236}">
                <a16:creationId xmlns:a16="http://schemas.microsoft.com/office/drawing/2014/main" id="{43CCC031-D111-BBF5-A226-ED8DA2147FC3}"/>
              </a:ext>
            </a:extLst>
          </p:cNvPr>
          <p:cNvSpPr/>
          <p:nvPr/>
        </p:nvSpPr>
        <p:spPr>
          <a:xfrm>
            <a:off x="7322372" y="2548557"/>
            <a:ext cx="4713840" cy="2366682"/>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CD8D6CB3-24E3-9341-397F-97533FC262E8}"/>
              </a:ext>
            </a:extLst>
          </p:cNvPr>
          <p:cNvSpPr/>
          <p:nvPr/>
        </p:nvSpPr>
        <p:spPr>
          <a:xfrm>
            <a:off x="7438241" y="3691900"/>
            <a:ext cx="1913467" cy="862095"/>
          </a:xfrm>
          <a:prstGeom prst="round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Encoder</a:t>
            </a:r>
          </a:p>
        </p:txBody>
      </p:sp>
      <p:sp>
        <p:nvSpPr>
          <p:cNvPr id="38" name="Rounded Rectangle 37">
            <a:extLst>
              <a:ext uri="{FF2B5EF4-FFF2-40B4-BE49-F238E27FC236}">
                <a16:creationId xmlns:a16="http://schemas.microsoft.com/office/drawing/2014/main" id="{9F41904B-D557-DD77-FBAE-2F8B398F6E67}"/>
              </a:ext>
            </a:extLst>
          </p:cNvPr>
          <p:cNvSpPr/>
          <p:nvPr/>
        </p:nvSpPr>
        <p:spPr>
          <a:xfrm>
            <a:off x="9851813" y="3460920"/>
            <a:ext cx="1913467" cy="1304562"/>
          </a:xfrm>
          <a:prstGeom prst="round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Decoder</a:t>
            </a:r>
          </a:p>
        </p:txBody>
      </p:sp>
      <p:sp>
        <p:nvSpPr>
          <p:cNvPr id="39" name="Rounded Rectangle 38">
            <a:extLst>
              <a:ext uri="{FF2B5EF4-FFF2-40B4-BE49-F238E27FC236}">
                <a16:creationId xmlns:a16="http://schemas.microsoft.com/office/drawing/2014/main" id="{1F62AA27-1B10-96FB-A549-06E5A086AE9B}"/>
              </a:ext>
            </a:extLst>
          </p:cNvPr>
          <p:cNvSpPr/>
          <p:nvPr/>
        </p:nvSpPr>
        <p:spPr>
          <a:xfrm>
            <a:off x="10144670" y="1943644"/>
            <a:ext cx="1330964" cy="389045"/>
          </a:xfrm>
          <a:prstGeom prst="roundRect">
            <a:avLst>
              <a:gd name="adj"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Next Word</a:t>
            </a:r>
          </a:p>
        </p:txBody>
      </p:sp>
      <p:sp>
        <p:nvSpPr>
          <p:cNvPr id="40" name="Rounded Rectangle 39">
            <a:extLst>
              <a:ext uri="{FF2B5EF4-FFF2-40B4-BE49-F238E27FC236}">
                <a16:creationId xmlns:a16="http://schemas.microsoft.com/office/drawing/2014/main" id="{CA45B5D3-4FE6-62C6-FBD0-9256BD76ABCF}"/>
              </a:ext>
            </a:extLst>
          </p:cNvPr>
          <p:cNvSpPr/>
          <p:nvPr/>
        </p:nvSpPr>
        <p:spPr>
          <a:xfrm>
            <a:off x="10143064" y="5188575"/>
            <a:ext cx="1330964" cy="402355"/>
          </a:xfrm>
          <a:prstGeom prst="roundRect">
            <a:avLst>
              <a:gd name="adj"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Target</a:t>
            </a:r>
          </a:p>
        </p:txBody>
      </p:sp>
      <p:sp>
        <p:nvSpPr>
          <p:cNvPr id="42" name="Rounded Rectangle 41">
            <a:extLst>
              <a:ext uri="{FF2B5EF4-FFF2-40B4-BE49-F238E27FC236}">
                <a16:creationId xmlns:a16="http://schemas.microsoft.com/office/drawing/2014/main" id="{8A415DCA-0A56-2BAA-D69C-13A226D1BED1}"/>
              </a:ext>
            </a:extLst>
          </p:cNvPr>
          <p:cNvSpPr/>
          <p:nvPr/>
        </p:nvSpPr>
        <p:spPr>
          <a:xfrm>
            <a:off x="7729492" y="5188575"/>
            <a:ext cx="1330964" cy="402355"/>
          </a:xfrm>
          <a:prstGeom prst="roundRect">
            <a:avLst>
              <a:gd name="adj"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43" name="Rounded Rectangle 42">
            <a:extLst>
              <a:ext uri="{FF2B5EF4-FFF2-40B4-BE49-F238E27FC236}">
                <a16:creationId xmlns:a16="http://schemas.microsoft.com/office/drawing/2014/main" id="{AD1E76BE-063B-7F6B-9479-E7F0E504C951}"/>
              </a:ext>
            </a:extLst>
          </p:cNvPr>
          <p:cNvSpPr/>
          <p:nvPr/>
        </p:nvSpPr>
        <p:spPr>
          <a:xfrm>
            <a:off x="7729492" y="2649989"/>
            <a:ext cx="1330964" cy="587227"/>
          </a:xfrm>
          <a:prstGeom prst="roundRect">
            <a:avLst>
              <a:gd name="adj"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Numeric Encoding</a:t>
            </a:r>
          </a:p>
        </p:txBody>
      </p:sp>
      <p:cxnSp>
        <p:nvCxnSpPr>
          <p:cNvPr id="44" name="Straight Arrow Connector 43">
            <a:extLst>
              <a:ext uri="{FF2B5EF4-FFF2-40B4-BE49-F238E27FC236}">
                <a16:creationId xmlns:a16="http://schemas.microsoft.com/office/drawing/2014/main" id="{E05A4F13-5148-DE8B-5135-CBF6C1FDA24D}"/>
              </a:ext>
            </a:extLst>
          </p:cNvPr>
          <p:cNvCxnSpPr>
            <a:cxnSpLocks/>
            <a:stCxn id="42" idx="0"/>
            <a:endCxn id="37" idx="2"/>
          </p:cNvCxnSpPr>
          <p:nvPr/>
        </p:nvCxnSpPr>
        <p:spPr>
          <a:xfrm flipV="1">
            <a:off x="8394974" y="4553995"/>
            <a:ext cx="1" cy="634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362DB0D-50F7-B184-9A54-88975A4D7E87}"/>
              </a:ext>
            </a:extLst>
          </p:cNvPr>
          <p:cNvCxnSpPr>
            <a:cxnSpLocks/>
            <a:stCxn id="38" idx="0"/>
            <a:endCxn id="39" idx="2"/>
          </p:cNvCxnSpPr>
          <p:nvPr/>
        </p:nvCxnSpPr>
        <p:spPr>
          <a:xfrm flipV="1">
            <a:off x="10808547" y="2332689"/>
            <a:ext cx="1605" cy="11282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9D39852-A06A-342D-D6D9-8FA4C831C6CB}"/>
              </a:ext>
            </a:extLst>
          </p:cNvPr>
          <p:cNvCxnSpPr>
            <a:cxnSpLocks/>
            <a:stCxn id="40" idx="0"/>
            <a:endCxn id="38" idx="2"/>
          </p:cNvCxnSpPr>
          <p:nvPr/>
        </p:nvCxnSpPr>
        <p:spPr>
          <a:xfrm flipV="1">
            <a:off x="10808546" y="4765482"/>
            <a:ext cx="1" cy="4230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C4D7707-EB24-C7AA-A58B-918BA215FE7F}"/>
              </a:ext>
            </a:extLst>
          </p:cNvPr>
          <p:cNvCxnSpPr>
            <a:cxnSpLocks/>
            <a:stCxn id="37" idx="0"/>
            <a:endCxn id="43" idx="2"/>
          </p:cNvCxnSpPr>
          <p:nvPr/>
        </p:nvCxnSpPr>
        <p:spPr>
          <a:xfrm flipH="1" flipV="1">
            <a:off x="8394974" y="3237216"/>
            <a:ext cx="1" cy="454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F572602-BBB5-E2BF-6C5A-766C640DCA1F}"/>
              </a:ext>
            </a:extLst>
          </p:cNvPr>
          <p:cNvSpPr txBox="1"/>
          <p:nvPr/>
        </p:nvSpPr>
        <p:spPr>
          <a:xfrm>
            <a:off x="6291662" y="5704947"/>
            <a:ext cx="2875659" cy="369332"/>
          </a:xfrm>
          <a:prstGeom prst="rect">
            <a:avLst/>
          </a:prstGeom>
          <a:noFill/>
        </p:spPr>
        <p:txBody>
          <a:bodyPr wrap="none" rtlCol="0">
            <a:spAutoFit/>
          </a:bodyPr>
          <a:lstStyle/>
          <a:p>
            <a:r>
              <a:rPr lang="en-US" dirty="0"/>
              <a:t>What is the capital of Japan?</a:t>
            </a:r>
          </a:p>
        </p:txBody>
      </p:sp>
      <p:sp>
        <p:nvSpPr>
          <p:cNvPr id="52" name="TextBox 51">
            <a:extLst>
              <a:ext uri="{FF2B5EF4-FFF2-40B4-BE49-F238E27FC236}">
                <a16:creationId xmlns:a16="http://schemas.microsoft.com/office/drawing/2014/main" id="{66BF3B93-330F-3226-5D09-6F5DD9C98529}"/>
              </a:ext>
            </a:extLst>
          </p:cNvPr>
          <p:cNvSpPr txBox="1"/>
          <p:nvPr/>
        </p:nvSpPr>
        <p:spPr>
          <a:xfrm>
            <a:off x="10143064" y="5700712"/>
            <a:ext cx="863121" cy="369332"/>
          </a:xfrm>
          <a:prstGeom prst="rect">
            <a:avLst/>
          </a:prstGeom>
          <a:noFill/>
        </p:spPr>
        <p:txBody>
          <a:bodyPr wrap="none" rtlCol="0">
            <a:spAutoFit/>
          </a:bodyPr>
          <a:lstStyle/>
          <a:p>
            <a:r>
              <a:rPr lang="en-US" dirty="0"/>
              <a:t>&lt;Start&gt;</a:t>
            </a:r>
          </a:p>
        </p:txBody>
      </p:sp>
      <p:sp>
        <p:nvSpPr>
          <p:cNvPr id="53" name="TextBox 52">
            <a:extLst>
              <a:ext uri="{FF2B5EF4-FFF2-40B4-BE49-F238E27FC236}">
                <a16:creationId xmlns:a16="http://schemas.microsoft.com/office/drawing/2014/main" id="{A7310A2F-93DD-6AAC-C57C-5ADD9C63D81C}"/>
              </a:ext>
            </a:extLst>
          </p:cNvPr>
          <p:cNvSpPr txBox="1"/>
          <p:nvPr/>
        </p:nvSpPr>
        <p:spPr>
          <a:xfrm>
            <a:off x="10808546" y="1495742"/>
            <a:ext cx="725711" cy="369332"/>
          </a:xfrm>
          <a:prstGeom prst="rect">
            <a:avLst/>
          </a:prstGeom>
          <a:noFill/>
        </p:spPr>
        <p:txBody>
          <a:bodyPr wrap="none" rtlCol="0">
            <a:spAutoFit/>
          </a:bodyPr>
          <a:lstStyle/>
          <a:p>
            <a:r>
              <a:rPr lang="en-US" dirty="0"/>
              <a:t>Tokyo</a:t>
            </a:r>
          </a:p>
        </p:txBody>
      </p:sp>
      <p:cxnSp>
        <p:nvCxnSpPr>
          <p:cNvPr id="54" name="Elbow Connector 53">
            <a:extLst>
              <a:ext uri="{FF2B5EF4-FFF2-40B4-BE49-F238E27FC236}">
                <a16:creationId xmlns:a16="http://schemas.microsoft.com/office/drawing/2014/main" id="{8564B5C1-2325-099F-CEE2-4114914FB2BB}"/>
              </a:ext>
            </a:extLst>
          </p:cNvPr>
          <p:cNvCxnSpPr/>
          <p:nvPr/>
        </p:nvCxnSpPr>
        <p:spPr>
          <a:xfrm>
            <a:off x="9058852" y="2925753"/>
            <a:ext cx="791357" cy="1169598"/>
          </a:xfrm>
          <a:prstGeom prst="bentConnector3">
            <a:avLst>
              <a:gd name="adj1" fmla="val 6093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7180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9A675DC6-4D6C-ADB4-EF70-DEE647210D42}"/>
              </a:ext>
            </a:extLst>
          </p:cNvPr>
          <p:cNvSpPr/>
          <p:nvPr/>
        </p:nvSpPr>
        <p:spPr>
          <a:xfrm>
            <a:off x="7322372" y="2548557"/>
            <a:ext cx="4713840" cy="2366682"/>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AECF9EAE-4C16-F0F1-553C-3877C3BBDD9F}"/>
              </a:ext>
            </a:extLst>
          </p:cNvPr>
          <p:cNvSpPr/>
          <p:nvPr/>
        </p:nvSpPr>
        <p:spPr>
          <a:xfrm>
            <a:off x="7438241" y="3691900"/>
            <a:ext cx="1913467" cy="862095"/>
          </a:xfrm>
          <a:prstGeom prst="round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Encoder</a:t>
            </a:r>
          </a:p>
        </p:txBody>
      </p:sp>
      <p:sp>
        <p:nvSpPr>
          <p:cNvPr id="39" name="Rounded Rectangle 38">
            <a:extLst>
              <a:ext uri="{FF2B5EF4-FFF2-40B4-BE49-F238E27FC236}">
                <a16:creationId xmlns:a16="http://schemas.microsoft.com/office/drawing/2014/main" id="{884FAD42-BCB4-3253-8B16-9D0FFD590CAD}"/>
              </a:ext>
            </a:extLst>
          </p:cNvPr>
          <p:cNvSpPr/>
          <p:nvPr/>
        </p:nvSpPr>
        <p:spPr>
          <a:xfrm>
            <a:off x="9851813" y="3460920"/>
            <a:ext cx="1913467" cy="1304562"/>
          </a:xfrm>
          <a:prstGeom prst="round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Decoder</a:t>
            </a:r>
          </a:p>
        </p:txBody>
      </p:sp>
      <p:sp>
        <p:nvSpPr>
          <p:cNvPr id="40" name="Rounded Rectangle 39">
            <a:extLst>
              <a:ext uri="{FF2B5EF4-FFF2-40B4-BE49-F238E27FC236}">
                <a16:creationId xmlns:a16="http://schemas.microsoft.com/office/drawing/2014/main" id="{DA0A7050-EADE-37A6-6FDE-24C89E6BB94F}"/>
              </a:ext>
            </a:extLst>
          </p:cNvPr>
          <p:cNvSpPr/>
          <p:nvPr/>
        </p:nvSpPr>
        <p:spPr>
          <a:xfrm>
            <a:off x="10144670" y="1943644"/>
            <a:ext cx="1330964" cy="389045"/>
          </a:xfrm>
          <a:prstGeom prst="roundRect">
            <a:avLst>
              <a:gd name="adj"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Next Word</a:t>
            </a:r>
          </a:p>
        </p:txBody>
      </p:sp>
      <p:sp>
        <p:nvSpPr>
          <p:cNvPr id="41" name="Rounded Rectangle 40">
            <a:extLst>
              <a:ext uri="{FF2B5EF4-FFF2-40B4-BE49-F238E27FC236}">
                <a16:creationId xmlns:a16="http://schemas.microsoft.com/office/drawing/2014/main" id="{CFF48C65-59B8-79C5-BC5D-259DD96A445F}"/>
              </a:ext>
            </a:extLst>
          </p:cNvPr>
          <p:cNvSpPr/>
          <p:nvPr/>
        </p:nvSpPr>
        <p:spPr>
          <a:xfrm>
            <a:off x="10143064" y="5188575"/>
            <a:ext cx="1330964" cy="402355"/>
          </a:xfrm>
          <a:prstGeom prst="roundRect">
            <a:avLst>
              <a:gd name="adj"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Target</a:t>
            </a:r>
          </a:p>
        </p:txBody>
      </p:sp>
      <p:sp>
        <p:nvSpPr>
          <p:cNvPr id="42" name="Rounded Rectangle 41">
            <a:extLst>
              <a:ext uri="{FF2B5EF4-FFF2-40B4-BE49-F238E27FC236}">
                <a16:creationId xmlns:a16="http://schemas.microsoft.com/office/drawing/2014/main" id="{FDFD15BD-25B2-65B5-8C56-E470C1E9965A}"/>
              </a:ext>
            </a:extLst>
          </p:cNvPr>
          <p:cNvSpPr/>
          <p:nvPr/>
        </p:nvSpPr>
        <p:spPr>
          <a:xfrm>
            <a:off x="7729492" y="5188575"/>
            <a:ext cx="1330964" cy="402355"/>
          </a:xfrm>
          <a:prstGeom prst="roundRect">
            <a:avLst>
              <a:gd name="adj"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43" name="Rounded Rectangle 42">
            <a:extLst>
              <a:ext uri="{FF2B5EF4-FFF2-40B4-BE49-F238E27FC236}">
                <a16:creationId xmlns:a16="http://schemas.microsoft.com/office/drawing/2014/main" id="{979EBDFA-CA23-EB80-401B-CCA0783E551C}"/>
              </a:ext>
            </a:extLst>
          </p:cNvPr>
          <p:cNvSpPr/>
          <p:nvPr/>
        </p:nvSpPr>
        <p:spPr>
          <a:xfrm>
            <a:off x="7729492" y="2649989"/>
            <a:ext cx="1330964" cy="587227"/>
          </a:xfrm>
          <a:prstGeom prst="roundRect">
            <a:avLst>
              <a:gd name="adj"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Numeric Encoding</a:t>
            </a:r>
          </a:p>
        </p:txBody>
      </p:sp>
      <p:cxnSp>
        <p:nvCxnSpPr>
          <p:cNvPr id="44" name="Straight Arrow Connector 43">
            <a:extLst>
              <a:ext uri="{FF2B5EF4-FFF2-40B4-BE49-F238E27FC236}">
                <a16:creationId xmlns:a16="http://schemas.microsoft.com/office/drawing/2014/main" id="{DD9557E6-ED37-B391-919C-9ED65240C3AE}"/>
              </a:ext>
            </a:extLst>
          </p:cNvPr>
          <p:cNvCxnSpPr>
            <a:cxnSpLocks/>
            <a:stCxn id="42" idx="0"/>
            <a:endCxn id="38" idx="2"/>
          </p:cNvCxnSpPr>
          <p:nvPr/>
        </p:nvCxnSpPr>
        <p:spPr>
          <a:xfrm flipV="1">
            <a:off x="8394974" y="4553995"/>
            <a:ext cx="1" cy="634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353B815-5C5B-5DBF-F6E7-148865E18CCD}"/>
              </a:ext>
            </a:extLst>
          </p:cNvPr>
          <p:cNvCxnSpPr>
            <a:cxnSpLocks/>
            <a:stCxn id="39" idx="0"/>
            <a:endCxn id="40" idx="2"/>
          </p:cNvCxnSpPr>
          <p:nvPr/>
        </p:nvCxnSpPr>
        <p:spPr>
          <a:xfrm flipV="1">
            <a:off x="10808547" y="2332689"/>
            <a:ext cx="1605" cy="11282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D1C439A-409E-398D-BA0A-B271D3966719}"/>
              </a:ext>
            </a:extLst>
          </p:cNvPr>
          <p:cNvCxnSpPr>
            <a:cxnSpLocks/>
            <a:stCxn id="41" idx="0"/>
            <a:endCxn id="39" idx="2"/>
          </p:cNvCxnSpPr>
          <p:nvPr/>
        </p:nvCxnSpPr>
        <p:spPr>
          <a:xfrm flipV="1">
            <a:off x="10808546" y="4765482"/>
            <a:ext cx="1" cy="4230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DE09EDF-9F8B-2F5F-36DD-97F36FF3A5B0}"/>
              </a:ext>
            </a:extLst>
          </p:cNvPr>
          <p:cNvCxnSpPr>
            <a:cxnSpLocks/>
            <a:stCxn id="38" idx="0"/>
            <a:endCxn id="43" idx="2"/>
          </p:cNvCxnSpPr>
          <p:nvPr/>
        </p:nvCxnSpPr>
        <p:spPr>
          <a:xfrm flipH="1" flipV="1">
            <a:off x="8394974" y="3237216"/>
            <a:ext cx="1" cy="454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A3C62DAC-4B4E-B85C-1415-6395234550B6}"/>
              </a:ext>
            </a:extLst>
          </p:cNvPr>
          <p:cNvSpPr txBox="1"/>
          <p:nvPr/>
        </p:nvSpPr>
        <p:spPr>
          <a:xfrm>
            <a:off x="6291662" y="5704947"/>
            <a:ext cx="2875659" cy="369332"/>
          </a:xfrm>
          <a:prstGeom prst="rect">
            <a:avLst/>
          </a:prstGeom>
          <a:noFill/>
        </p:spPr>
        <p:txBody>
          <a:bodyPr wrap="none" rtlCol="0">
            <a:spAutoFit/>
          </a:bodyPr>
          <a:lstStyle/>
          <a:p>
            <a:r>
              <a:rPr lang="en-US" dirty="0"/>
              <a:t>What is the capital of Japan?</a:t>
            </a:r>
          </a:p>
        </p:txBody>
      </p:sp>
      <p:sp>
        <p:nvSpPr>
          <p:cNvPr id="50" name="TextBox 49">
            <a:extLst>
              <a:ext uri="{FF2B5EF4-FFF2-40B4-BE49-F238E27FC236}">
                <a16:creationId xmlns:a16="http://schemas.microsoft.com/office/drawing/2014/main" id="{B45569C6-B3AC-43D7-9DCD-56ECEB40C657}"/>
              </a:ext>
            </a:extLst>
          </p:cNvPr>
          <p:cNvSpPr txBox="1"/>
          <p:nvPr/>
        </p:nvSpPr>
        <p:spPr>
          <a:xfrm>
            <a:off x="10143064" y="5700712"/>
            <a:ext cx="863121" cy="369332"/>
          </a:xfrm>
          <a:prstGeom prst="rect">
            <a:avLst/>
          </a:prstGeom>
          <a:noFill/>
        </p:spPr>
        <p:txBody>
          <a:bodyPr wrap="none" rtlCol="0">
            <a:spAutoFit/>
          </a:bodyPr>
          <a:lstStyle/>
          <a:p>
            <a:r>
              <a:rPr lang="en-US" dirty="0"/>
              <a:t>&lt;Start&gt;</a:t>
            </a:r>
          </a:p>
        </p:txBody>
      </p:sp>
      <p:sp>
        <p:nvSpPr>
          <p:cNvPr id="51" name="TextBox 50">
            <a:extLst>
              <a:ext uri="{FF2B5EF4-FFF2-40B4-BE49-F238E27FC236}">
                <a16:creationId xmlns:a16="http://schemas.microsoft.com/office/drawing/2014/main" id="{2323F5CA-0208-CA44-F7D5-C19824FCCB96}"/>
              </a:ext>
            </a:extLst>
          </p:cNvPr>
          <p:cNvSpPr txBox="1"/>
          <p:nvPr/>
        </p:nvSpPr>
        <p:spPr>
          <a:xfrm>
            <a:off x="10808546" y="1495742"/>
            <a:ext cx="725711" cy="369332"/>
          </a:xfrm>
          <a:prstGeom prst="rect">
            <a:avLst/>
          </a:prstGeom>
          <a:noFill/>
        </p:spPr>
        <p:txBody>
          <a:bodyPr wrap="none" rtlCol="0">
            <a:spAutoFit/>
          </a:bodyPr>
          <a:lstStyle/>
          <a:p>
            <a:r>
              <a:rPr lang="en-US" dirty="0"/>
              <a:t>Tokyo</a:t>
            </a:r>
          </a:p>
        </p:txBody>
      </p:sp>
      <p:sp>
        <p:nvSpPr>
          <p:cNvPr id="2" name="Title 1">
            <a:extLst>
              <a:ext uri="{FF2B5EF4-FFF2-40B4-BE49-F238E27FC236}">
                <a16:creationId xmlns:a16="http://schemas.microsoft.com/office/drawing/2014/main" id="{02D26DC9-B69E-14FF-4622-ED28C1F1D094}"/>
              </a:ext>
            </a:extLst>
          </p:cNvPr>
          <p:cNvSpPr>
            <a:spLocks noGrp="1"/>
          </p:cNvSpPr>
          <p:nvPr>
            <p:ph type="title"/>
          </p:nvPr>
        </p:nvSpPr>
        <p:spPr>
          <a:xfrm>
            <a:off x="838200" y="212725"/>
            <a:ext cx="10515600" cy="859993"/>
          </a:xfrm>
        </p:spPr>
        <p:txBody>
          <a:bodyPr/>
          <a:lstStyle/>
          <a:p>
            <a:r>
              <a:rPr lang="en-US" dirty="0"/>
              <a:t>Self Attention</a:t>
            </a:r>
          </a:p>
        </p:txBody>
      </p:sp>
      <p:pic>
        <p:nvPicPr>
          <p:cNvPr id="6" name="Picture 5" descr="A diagram of software components&#10;&#10;Description automatically generated">
            <a:extLst>
              <a:ext uri="{FF2B5EF4-FFF2-40B4-BE49-F238E27FC236}">
                <a16:creationId xmlns:a16="http://schemas.microsoft.com/office/drawing/2014/main" id="{2AF68F67-69CF-3967-BE30-CF363B348E58}"/>
              </a:ext>
            </a:extLst>
          </p:cNvPr>
          <p:cNvPicPr>
            <a:picLocks noChangeAspect="1"/>
          </p:cNvPicPr>
          <p:nvPr/>
        </p:nvPicPr>
        <p:blipFill rotWithShape="1">
          <a:blip r:embed="rId3"/>
          <a:srcRect l="19991" t="14119"/>
          <a:stretch/>
        </p:blipFill>
        <p:spPr>
          <a:xfrm>
            <a:off x="591914" y="1909990"/>
            <a:ext cx="2262308" cy="3079851"/>
          </a:xfrm>
          <a:prstGeom prst="rect">
            <a:avLst/>
          </a:prstGeom>
        </p:spPr>
      </p:pic>
      <p:grpSp>
        <p:nvGrpSpPr>
          <p:cNvPr id="53" name="Group 52">
            <a:extLst>
              <a:ext uri="{FF2B5EF4-FFF2-40B4-BE49-F238E27FC236}">
                <a16:creationId xmlns:a16="http://schemas.microsoft.com/office/drawing/2014/main" id="{03E5A674-628B-0B23-EFC0-F1E29AF3E26B}"/>
              </a:ext>
            </a:extLst>
          </p:cNvPr>
          <p:cNvGrpSpPr/>
          <p:nvPr/>
        </p:nvGrpSpPr>
        <p:grpSpPr>
          <a:xfrm>
            <a:off x="266391" y="4915820"/>
            <a:ext cx="2587831" cy="1432658"/>
            <a:chOff x="266391" y="4915820"/>
            <a:chExt cx="2587831" cy="1432658"/>
          </a:xfrm>
        </p:grpSpPr>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CDC14848-BB66-F696-2E3B-058B840E86D0}"/>
                    </a:ext>
                  </a:extLst>
                </p:cNvPr>
                <p:cNvSpPr/>
                <p:nvPr/>
              </p:nvSpPr>
              <p:spPr>
                <a:xfrm>
                  <a:off x="266391" y="5954798"/>
                  <a:ext cx="2587831" cy="393680"/>
                </a:xfrm>
                <a:prstGeom prst="rect">
                  <a:avLst/>
                </a:prstGeom>
                <a:solidFill>
                  <a:schemeClr val="accent2">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Input Embeddings (</a:t>
                  </a:r>
                  <a14:m>
                    <m:oMath xmlns:m="http://schemas.openxmlformats.org/officeDocument/2006/math">
                      <m:r>
                        <a:rPr lang="en-US" i="1" dirty="0" smtClean="0">
                          <a:solidFill>
                            <a:schemeClr val="tx1"/>
                          </a:solidFill>
                          <a:latin typeface="Cambria Math" panose="02040503050406030204" pitchFamily="18" charset="0"/>
                        </a:rPr>
                        <m:t>𝑥</m:t>
                      </m:r>
                    </m:oMath>
                  </a14:m>
                  <a:r>
                    <a:rPr lang="en-US" dirty="0">
                      <a:solidFill>
                        <a:schemeClr val="tx1"/>
                      </a:solidFill>
                    </a:rPr>
                    <a:t>)</a:t>
                  </a:r>
                </a:p>
              </p:txBody>
            </p:sp>
          </mc:Choice>
          <mc:Fallback xmlns="">
            <p:sp>
              <p:nvSpPr>
                <p:cNvPr id="26" name="Rectangle 25">
                  <a:extLst>
                    <a:ext uri="{FF2B5EF4-FFF2-40B4-BE49-F238E27FC236}">
                      <a16:creationId xmlns:a16="http://schemas.microsoft.com/office/drawing/2014/main" id="{CDC14848-BB66-F696-2E3B-058B840E86D0}"/>
                    </a:ext>
                  </a:extLst>
                </p:cNvPr>
                <p:cNvSpPr>
                  <a:spLocks noRot="1" noChangeAspect="1" noMove="1" noResize="1" noEditPoints="1" noAdjustHandles="1" noChangeArrowheads="1" noChangeShapeType="1" noTextEdit="1"/>
                </p:cNvSpPr>
                <p:nvPr/>
              </p:nvSpPr>
              <p:spPr>
                <a:xfrm>
                  <a:off x="266391" y="5954798"/>
                  <a:ext cx="2587831" cy="393680"/>
                </a:xfrm>
                <a:prstGeom prst="rect">
                  <a:avLst/>
                </a:prstGeom>
                <a:blipFill>
                  <a:blip r:embed="rId6"/>
                  <a:stretch>
                    <a:fillRect b="-14706"/>
                  </a:stretch>
                </a:blipFill>
                <a:ln w="28575">
                  <a:solidFill>
                    <a:schemeClr val="tx1"/>
                  </a:solidFill>
                </a:ln>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94BEBDF5-2F78-9B4B-DD82-7AF127D724EC}"/>
                </a:ext>
              </a:extLst>
            </p:cNvPr>
            <p:cNvGrpSpPr/>
            <p:nvPr/>
          </p:nvGrpSpPr>
          <p:grpSpPr>
            <a:xfrm>
              <a:off x="266391" y="4915820"/>
              <a:ext cx="2587831" cy="1038978"/>
              <a:chOff x="1077921" y="4830476"/>
              <a:chExt cx="2587831" cy="1038978"/>
            </a:xfrm>
          </p:grpSpPr>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6622C87B-403B-813D-AB11-50DDD11AAA8B}"/>
                      </a:ext>
                    </a:extLst>
                  </p:cNvPr>
                  <p:cNvSpPr/>
                  <p:nvPr/>
                </p:nvSpPr>
                <p:spPr>
                  <a:xfrm>
                    <a:off x="1077921" y="5190135"/>
                    <a:ext cx="651046" cy="393680"/>
                  </a:xfrm>
                  <a:prstGeom prst="rect">
                    <a:avLst/>
                  </a:prstGeom>
                  <a:solidFill>
                    <a:schemeClr val="accent2">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𝑊</m:t>
                              </m:r>
                            </m:e>
                            <m:sub>
                              <m:r>
                                <a:rPr lang="en-US" b="0" i="1" smtClean="0">
                                  <a:solidFill>
                                    <a:schemeClr val="tx1"/>
                                  </a:solidFill>
                                  <a:latin typeface="Cambria Math" panose="02040503050406030204" pitchFamily="18" charset="0"/>
                                </a:rPr>
                                <m:t>𝑄</m:t>
                              </m:r>
                            </m:sub>
                          </m:sSub>
                        </m:oMath>
                      </m:oMathPara>
                    </a14:m>
                    <a:endParaRPr lang="en-US" dirty="0">
                      <a:solidFill>
                        <a:schemeClr val="tx1"/>
                      </a:solidFill>
                    </a:endParaRPr>
                  </a:p>
                </p:txBody>
              </p:sp>
            </mc:Choice>
            <mc:Fallback xmlns="">
              <p:sp>
                <p:nvSpPr>
                  <p:cNvPr id="27" name="Rectangle 26">
                    <a:extLst>
                      <a:ext uri="{FF2B5EF4-FFF2-40B4-BE49-F238E27FC236}">
                        <a16:creationId xmlns:a16="http://schemas.microsoft.com/office/drawing/2014/main" id="{6622C87B-403B-813D-AB11-50DDD11AAA8B}"/>
                      </a:ext>
                    </a:extLst>
                  </p:cNvPr>
                  <p:cNvSpPr>
                    <a:spLocks noRot="1" noChangeAspect="1" noMove="1" noResize="1" noEditPoints="1" noAdjustHandles="1" noChangeArrowheads="1" noChangeShapeType="1" noTextEdit="1"/>
                  </p:cNvSpPr>
                  <p:nvPr/>
                </p:nvSpPr>
                <p:spPr>
                  <a:xfrm>
                    <a:off x="1077921" y="5190135"/>
                    <a:ext cx="651046" cy="393680"/>
                  </a:xfrm>
                  <a:prstGeom prst="rect">
                    <a:avLst/>
                  </a:prstGeom>
                  <a:blipFill>
                    <a:blip r:embed="rId7"/>
                    <a:stretch>
                      <a:fillRect b="-2941"/>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81A6C284-C7F4-050D-72A6-3B59E2861B91}"/>
                      </a:ext>
                    </a:extLst>
                  </p:cNvPr>
                  <p:cNvSpPr/>
                  <p:nvPr/>
                </p:nvSpPr>
                <p:spPr>
                  <a:xfrm>
                    <a:off x="2066363" y="5184242"/>
                    <a:ext cx="651046" cy="393680"/>
                  </a:xfrm>
                  <a:prstGeom prst="rect">
                    <a:avLst/>
                  </a:prstGeom>
                  <a:solidFill>
                    <a:schemeClr val="accent2">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𝑊</m:t>
                              </m:r>
                            </m:e>
                            <m:sub>
                              <m:r>
                                <a:rPr lang="en-US" b="0" i="1" smtClean="0">
                                  <a:solidFill>
                                    <a:schemeClr val="tx1"/>
                                  </a:solidFill>
                                  <a:latin typeface="Cambria Math" panose="02040503050406030204" pitchFamily="18" charset="0"/>
                                </a:rPr>
                                <m:t>𝐾</m:t>
                              </m:r>
                            </m:sub>
                          </m:sSub>
                        </m:oMath>
                      </m:oMathPara>
                    </a14:m>
                    <a:endParaRPr lang="en-US" dirty="0">
                      <a:solidFill>
                        <a:schemeClr val="tx1"/>
                      </a:solidFill>
                    </a:endParaRPr>
                  </a:p>
                </p:txBody>
              </p:sp>
            </mc:Choice>
            <mc:Fallback xmlns="">
              <p:sp>
                <p:nvSpPr>
                  <p:cNvPr id="28" name="Rectangle 27">
                    <a:extLst>
                      <a:ext uri="{FF2B5EF4-FFF2-40B4-BE49-F238E27FC236}">
                        <a16:creationId xmlns:a16="http://schemas.microsoft.com/office/drawing/2014/main" id="{81A6C284-C7F4-050D-72A6-3B59E2861B91}"/>
                      </a:ext>
                    </a:extLst>
                  </p:cNvPr>
                  <p:cNvSpPr>
                    <a:spLocks noRot="1" noChangeAspect="1" noMove="1" noResize="1" noEditPoints="1" noAdjustHandles="1" noChangeArrowheads="1" noChangeShapeType="1" noTextEdit="1"/>
                  </p:cNvSpPr>
                  <p:nvPr/>
                </p:nvSpPr>
                <p:spPr>
                  <a:xfrm>
                    <a:off x="2066363" y="5184242"/>
                    <a:ext cx="651046" cy="393680"/>
                  </a:xfrm>
                  <a:prstGeom prst="rect">
                    <a:avLst/>
                  </a:prstGeom>
                  <a:blipFill>
                    <a:blip r:embed="rId8"/>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A61F688A-8403-F1EC-2F5A-989C0DDF3FFE}"/>
                      </a:ext>
                    </a:extLst>
                  </p:cNvPr>
                  <p:cNvSpPr/>
                  <p:nvPr/>
                </p:nvSpPr>
                <p:spPr>
                  <a:xfrm>
                    <a:off x="3014706" y="5196029"/>
                    <a:ext cx="651046" cy="393680"/>
                  </a:xfrm>
                  <a:prstGeom prst="rect">
                    <a:avLst/>
                  </a:prstGeom>
                  <a:solidFill>
                    <a:schemeClr val="accent2">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𝑊</m:t>
                              </m:r>
                            </m:e>
                            <m:sub>
                              <m:r>
                                <a:rPr lang="en-US" b="0" i="1" smtClean="0">
                                  <a:solidFill>
                                    <a:schemeClr val="tx1"/>
                                  </a:solidFill>
                                  <a:latin typeface="Cambria Math" panose="02040503050406030204" pitchFamily="18" charset="0"/>
                                </a:rPr>
                                <m:t>𝑣</m:t>
                              </m:r>
                            </m:sub>
                          </m:sSub>
                        </m:oMath>
                      </m:oMathPara>
                    </a14:m>
                    <a:endParaRPr lang="en-US" dirty="0">
                      <a:solidFill>
                        <a:schemeClr val="tx1"/>
                      </a:solidFill>
                    </a:endParaRPr>
                  </a:p>
                </p:txBody>
              </p:sp>
            </mc:Choice>
            <mc:Fallback xmlns="">
              <p:sp>
                <p:nvSpPr>
                  <p:cNvPr id="29" name="Rectangle 28">
                    <a:extLst>
                      <a:ext uri="{FF2B5EF4-FFF2-40B4-BE49-F238E27FC236}">
                        <a16:creationId xmlns:a16="http://schemas.microsoft.com/office/drawing/2014/main" id="{A61F688A-8403-F1EC-2F5A-989C0DDF3FFE}"/>
                      </a:ext>
                    </a:extLst>
                  </p:cNvPr>
                  <p:cNvSpPr>
                    <a:spLocks noRot="1" noChangeAspect="1" noMove="1" noResize="1" noEditPoints="1" noAdjustHandles="1" noChangeArrowheads="1" noChangeShapeType="1" noTextEdit="1"/>
                  </p:cNvSpPr>
                  <p:nvPr/>
                </p:nvSpPr>
                <p:spPr>
                  <a:xfrm>
                    <a:off x="3014706" y="5196029"/>
                    <a:ext cx="651046" cy="393680"/>
                  </a:xfrm>
                  <a:prstGeom prst="rect">
                    <a:avLst/>
                  </a:prstGeom>
                  <a:blipFill>
                    <a:blip r:embed="rId9"/>
                    <a:stretch>
                      <a:fillRect/>
                    </a:stretch>
                  </a:blipFill>
                  <a:ln w="28575">
                    <a:solidFill>
                      <a:schemeClr val="tx1"/>
                    </a:solidFill>
                  </a:ln>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6AF0F3E5-6C01-B50A-0A72-D71DD6AAE578}"/>
                  </a:ext>
                </a:extLst>
              </p:cNvPr>
              <p:cNvCxnSpPr>
                <a:cxnSpLocks/>
              </p:cNvCxnSpPr>
              <p:nvPr/>
            </p:nvCxnSpPr>
            <p:spPr>
              <a:xfrm flipV="1">
                <a:off x="1403444" y="5583815"/>
                <a:ext cx="0" cy="285639"/>
              </a:xfrm>
              <a:prstGeom prst="straightConnector1">
                <a:avLst/>
              </a:prstGeom>
              <a:solidFill>
                <a:schemeClr val="accent2">
                  <a:lumMod val="40000"/>
                  <a:lumOff val="60000"/>
                </a:schemeClr>
              </a:solidFill>
              <a:ln w="28575">
                <a:solidFill>
                  <a:schemeClr val="tx1"/>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cxnSp>
          <p:cxnSp>
            <p:nvCxnSpPr>
              <p:cNvPr id="31" name="Straight Arrow Connector 30">
                <a:extLst>
                  <a:ext uri="{FF2B5EF4-FFF2-40B4-BE49-F238E27FC236}">
                    <a16:creationId xmlns:a16="http://schemas.microsoft.com/office/drawing/2014/main" id="{E8007A57-E5DD-A391-0B91-B061AEDA3A8D}"/>
                  </a:ext>
                </a:extLst>
              </p:cNvPr>
              <p:cNvCxnSpPr>
                <a:cxnSpLocks/>
              </p:cNvCxnSpPr>
              <p:nvPr/>
            </p:nvCxnSpPr>
            <p:spPr>
              <a:xfrm flipV="1">
                <a:off x="2371836" y="5583815"/>
                <a:ext cx="0" cy="285639"/>
              </a:xfrm>
              <a:prstGeom prst="straightConnector1">
                <a:avLst/>
              </a:prstGeom>
              <a:solidFill>
                <a:schemeClr val="accent2">
                  <a:lumMod val="40000"/>
                  <a:lumOff val="60000"/>
                </a:schemeClr>
              </a:solidFill>
              <a:ln w="28575">
                <a:solidFill>
                  <a:schemeClr val="tx1"/>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cxnSp>
          <p:cxnSp>
            <p:nvCxnSpPr>
              <p:cNvPr id="32" name="Straight Arrow Connector 31">
                <a:extLst>
                  <a:ext uri="{FF2B5EF4-FFF2-40B4-BE49-F238E27FC236}">
                    <a16:creationId xmlns:a16="http://schemas.microsoft.com/office/drawing/2014/main" id="{4D955279-5DC8-C5CE-7E94-E822081D3657}"/>
                  </a:ext>
                </a:extLst>
              </p:cNvPr>
              <p:cNvCxnSpPr>
                <a:cxnSpLocks/>
              </p:cNvCxnSpPr>
              <p:nvPr/>
            </p:nvCxnSpPr>
            <p:spPr>
              <a:xfrm flipV="1">
                <a:off x="3340229" y="5583815"/>
                <a:ext cx="0" cy="285639"/>
              </a:xfrm>
              <a:prstGeom prst="straightConnector1">
                <a:avLst/>
              </a:prstGeom>
              <a:solidFill>
                <a:schemeClr val="accent2">
                  <a:lumMod val="40000"/>
                  <a:lumOff val="60000"/>
                </a:schemeClr>
              </a:solidFill>
              <a:ln w="28575">
                <a:solidFill>
                  <a:schemeClr val="tx1"/>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cxnSp>
          <p:cxnSp>
            <p:nvCxnSpPr>
              <p:cNvPr id="33" name="Straight Arrow Connector 32">
                <a:extLst>
                  <a:ext uri="{FF2B5EF4-FFF2-40B4-BE49-F238E27FC236}">
                    <a16:creationId xmlns:a16="http://schemas.microsoft.com/office/drawing/2014/main" id="{7BCF2CF2-9A6E-F614-EB68-428E32CA02A4}"/>
                  </a:ext>
                </a:extLst>
              </p:cNvPr>
              <p:cNvCxnSpPr>
                <a:cxnSpLocks/>
              </p:cNvCxnSpPr>
              <p:nvPr/>
            </p:nvCxnSpPr>
            <p:spPr>
              <a:xfrm flipV="1">
                <a:off x="1403444" y="4830476"/>
                <a:ext cx="325523" cy="353766"/>
              </a:xfrm>
              <a:prstGeom prst="straightConnector1">
                <a:avLst/>
              </a:prstGeom>
              <a:solidFill>
                <a:schemeClr val="accent2">
                  <a:lumMod val="40000"/>
                  <a:lumOff val="60000"/>
                </a:schemeClr>
              </a:solidFill>
              <a:ln w="28575">
                <a:solidFill>
                  <a:schemeClr val="tx1"/>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cxnSp>
          <p:cxnSp>
            <p:nvCxnSpPr>
              <p:cNvPr id="34" name="Straight Arrow Connector 33">
                <a:extLst>
                  <a:ext uri="{FF2B5EF4-FFF2-40B4-BE49-F238E27FC236}">
                    <a16:creationId xmlns:a16="http://schemas.microsoft.com/office/drawing/2014/main" id="{E9B1B60A-3D21-4200-02E9-9311497857C4}"/>
                  </a:ext>
                </a:extLst>
              </p:cNvPr>
              <p:cNvCxnSpPr>
                <a:cxnSpLocks/>
              </p:cNvCxnSpPr>
              <p:nvPr/>
            </p:nvCxnSpPr>
            <p:spPr>
              <a:xfrm flipV="1">
                <a:off x="2371836" y="4830476"/>
                <a:ext cx="0" cy="353766"/>
              </a:xfrm>
              <a:prstGeom prst="straightConnector1">
                <a:avLst/>
              </a:prstGeom>
              <a:solidFill>
                <a:schemeClr val="accent2">
                  <a:lumMod val="40000"/>
                  <a:lumOff val="60000"/>
                </a:schemeClr>
              </a:solidFill>
              <a:ln w="28575">
                <a:solidFill>
                  <a:schemeClr val="tx1"/>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cxnSp>
          <p:cxnSp>
            <p:nvCxnSpPr>
              <p:cNvPr id="35" name="Straight Arrow Connector 34">
                <a:extLst>
                  <a:ext uri="{FF2B5EF4-FFF2-40B4-BE49-F238E27FC236}">
                    <a16:creationId xmlns:a16="http://schemas.microsoft.com/office/drawing/2014/main" id="{4DB3A3BB-7499-E8A9-BA2A-4A4C8FD6AD15}"/>
                  </a:ext>
                </a:extLst>
              </p:cNvPr>
              <p:cNvCxnSpPr>
                <a:cxnSpLocks/>
              </p:cNvCxnSpPr>
              <p:nvPr/>
            </p:nvCxnSpPr>
            <p:spPr>
              <a:xfrm flipH="1" flipV="1">
                <a:off x="3014706" y="4830476"/>
                <a:ext cx="325523" cy="353766"/>
              </a:xfrm>
              <a:prstGeom prst="straightConnector1">
                <a:avLst/>
              </a:prstGeom>
              <a:solidFill>
                <a:schemeClr val="accent2">
                  <a:lumMod val="40000"/>
                  <a:lumOff val="60000"/>
                </a:schemeClr>
              </a:solidFill>
              <a:ln w="28575">
                <a:solidFill>
                  <a:schemeClr val="tx1"/>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cxnSp>
        </p:grpSp>
      </p:grpSp>
      <p:sp>
        <p:nvSpPr>
          <p:cNvPr id="3" name="Content Placeholder 2">
            <a:extLst>
              <a:ext uri="{FF2B5EF4-FFF2-40B4-BE49-F238E27FC236}">
                <a16:creationId xmlns:a16="http://schemas.microsoft.com/office/drawing/2014/main" id="{47A6A2A1-4004-0A3D-9EC1-79C160C1A957}"/>
              </a:ext>
            </a:extLst>
          </p:cNvPr>
          <p:cNvSpPr>
            <a:spLocks noGrp="1"/>
          </p:cNvSpPr>
          <p:nvPr>
            <p:ph idx="1"/>
          </p:nvPr>
        </p:nvSpPr>
        <p:spPr>
          <a:xfrm>
            <a:off x="2198372" y="2353007"/>
            <a:ext cx="3965975" cy="4003343"/>
          </a:xfrm>
        </p:spPr>
        <p:txBody>
          <a:bodyPr>
            <a:normAutofit/>
          </a:bodyPr>
          <a:lstStyle/>
          <a:p>
            <a:pPr marL="0" indent="0">
              <a:buNone/>
            </a:pPr>
            <a:r>
              <a:rPr lang="en-US" b="1" dirty="0"/>
              <a:t>Intuitive explanation</a:t>
            </a:r>
            <a:endParaRPr lang="en-US" sz="2000" b="1" dirty="0"/>
          </a:p>
          <a:p>
            <a:r>
              <a:rPr lang="en-US" sz="2000" b="1" dirty="0" err="1"/>
              <a:t>Q:Query</a:t>
            </a:r>
            <a:r>
              <a:rPr lang="en-US" sz="2000" dirty="0"/>
              <a:t> is the query/question (e.g., what is the full name?)</a:t>
            </a:r>
          </a:p>
          <a:p>
            <a:r>
              <a:rPr lang="en-US" sz="2000" b="1" dirty="0" err="1"/>
              <a:t>K:Key</a:t>
            </a:r>
            <a:r>
              <a:rPr lang="en-US" sz="2000" b="1" dirty="0"/>
              <a:t> </a:t>
            </a:r>
            <a:r>
              <a:rPr lang="en-US" sz="2000" dirty="0"/>
              <a:t>is the label (e.g., name field in a form)</a:t>
            </a:r>
          </a:p>
          <a:p>
            <a:r>
              <a:rPr lang="en-US" sz="2000" b="1" dirty="0" err="1"/>
              <a:t>V:Value</a:t>
            </a:r>
            <a:r>
              <a:rPr lang="en-US" sz="2000" b="1" dirty="0"/>
              <a:t> </a:t>
            </a:r>
            <a:r>
              <a:rPr lang="en-US" sz="2000" dirty="0"/>
              <a:t>is the actual string under the label (e.g., Asim Munawar)</a:t>
            </a:r>
          </a:p>
        </p:txBody>
      </p:sp>
      <p:cxnSp>
        <p:nvCxnSpPr>
          <p:cNvPr id="21" name="Straight Connector 20">
            <a:extLst>
              <a:ext uri="{FF2B5EF4-FFF2-40B4-BE49-F238E27FC236}">
                <a16:creationId xmlns:a16="http://schemas.microsoft.com/office/drawing/2014/main" id="{DC4795D8-467C-917B-C149-4C3FDB131C3D}"/>
              </a:ext>
            </a:extLst>
          </p:cNvPr>
          <p:cNvCxnSpPr/>
          <p:nvPr/>
        </p:nvCxnSpPr>
        <p:spPr>
          <a:xfrm flipH="1" flipV="1">
            <a:off x="5600700" y="2217420"/>
            <a:ext cx="1848971" cy="1474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C863EF2-3537-8F26-B167-E71CF87A9959}"/>
              </a:ext>
            </a:extLst>
          </p:cNvPr>
          <p:cNvCxnSpPr>
            <a:cxnSpLocks/>
          </p:cNvCxnSpPr>
          <p:nvPr/>
        </p:nvCxnSpPr>
        <p:spPr>
          <a:xfrm flipH="1">
            <a:off x="5852160" y="4553995"/>
            <a:ext cx="1586081" cy="1036935"/>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54" name="Table 53">
            <a:extLst>
              <a:ext uri="{FF2B5EF4-FFF2-40B4-BE49-F238E27FC236}">
                <a16:creationId xmlns:a16="http://schemas.microsoft.com/office/drawing/2014/main" id="{3C9055BD-58F1-C4DF-0D6B-E818D4D2C116}"/>
              </a:ext>
            </a:extLst>
          </p:cNvPr>
          <p:cNvGraphicFramePr>
            <a:graphicFrameLocks noGrp="1"/>
          </p:cNvGraphicFramePr>
          <p:nvPr/>
        </p:nvGraphicFramePr>
        <p:xfrm>
          <a:off x="3097101" y="1201613"/>
          <a:ext cx="2312199" cy="1066800"/>
        </p:xfrm>
        <a:graphic>
          <a:graphicData uri="http://schemas.openxmlformats.org/drawingml/2006/table">
            <a:tbl>
              <a:tblPr firstRow="1" bandRow="1">
                <a:tableStyleId>{F5AB1C69-6EDB-4FF4-983F-18BD219EF322}</a:tableStyleId>
              </a:tblPr>
              <a:tblGrid>
                <a:gridCol w="940661">
                  <a:extLst>
                    <a:ext uri="{9D8B030D-6E8A-4147-A177-3AD203B41FA5}">
                      <a16:colId xmlns:a16="http://schemas.microsoft.com/office/drawing/2014/main" val="3244595638"/>
                    </a:ext>
                  </a:extLst>
                </a:gridCol>
                <a:gridCol w="1371538">
                  <a:extLst>
                    <a:ext uri="{9D8B030D-6E8A-4147-A177-3AD203B41FA5}">
                      <a16:colId xmlns:a16="http://schemas.microsoft.com/office/drawing/2014/main" val="2883899757"/>
                    </a:ext>
                  </a:extLst>
                </a:gridCol>
              </a:tblGrid>
              <a:tr h="0">
                <a:tc>
                  <a:txBody>
                    <a:bodyPr/>
                    <a:lstStyle/>
                    <a:p>
                      <a:r>
                        <a:rPr lang="en-US" sz="1400" dirty="0"/>
                        <a:t>Key</a:t>
                      </a:r>
                    </a:p>
                  </a:txBody>
                  <a:tcPr marR="0" marT="0" marB="0"/>
                </a:tc>
                <a:tc>
                  <a:txBody>
                    <a:bodyPr/>
                    <a:lstStyle/>
                    <a:p>
                      <a:r>
                        <a:rPr lang="en-US" sz="1400" dirty="0"/>
                        <a:t>Value</a:t>
                      </a:r>
                    </a:p>
                  </a:txBody>
                  <a:tcPr marR="0" marT="0" marB="0"/>
                </a:tc>
                <a:extLst>
                  <a:ext uri="{0D108BD9-81ED-4DB2-BD59-A6C34878D82A}">
                    <a16:rowId xmlns:a16="http://schemas.microsoft.com/office/drawing/2014/main" val="775333401"/>
                  </a:ext>
                </a:extLst>
              </a:tr>
              <a:tr h="0">
                <a:tc>
                  <a:txBody>
                    <a:bodyPr/>
                    <a:lstStyle/>
                    <a:p>
                      <a:r>
                        <a:rPr lang="en-US" sz="1400" dirty="0"/>
                        <a:t>Name</a:t>
                      </a:r>
                    </a:p>
                  </a:txBody>
                  <a:tcPr marR="0" marT="0" marB="0"/>
                </a:tc>
                <a:tc>
                  <a:txBody>
                    <a:bodyPr/>
                    <a:lstStyle/>
                    <a:p>
                      <a:r>
                        <a:rPr lang="en-US" sz="1400" dirty="0"/>
                        <a:t>Asim Munawar</a:t>
                      </a:r>
                    </a:p>
                  </a:txBody>
                  <a:tcPr marR="0" marT="0" marB="0"/>
                </a:tc>
                <a:extLst>
                  <a:ext uri="{0D108BD9-81ED-4DB2-BD59-A6C34878D82A}">
                    <a16:rowId xmlns:a16="http://schemas.microsoft.com/office/drawing/2014/main" val="598765426"/>
                  </a:ext>
                </a:extLst>
              </a:tr>
              <a:tr h="0">
                <a:tc>
                  <a:txBody>
                    <a:bodyPr/>
                    <a:lstStyle/>
                    <a:p>
                      <a:r>
                        <a:rPr lang="en-US" sz="1400" dirty="0"/>
                        <a:t>Employer</a:t>
                      </a:r>
                    </a:p>
                  </a:txBody>
                  <a:tcPr marR="0" marT="0" marB="0"/>
                </a:tc>
                <a:tc>
                  <a:txBody>
                    <a:bodyPr/>
                    <a:lstStyle/>
                    <a:p>
                      <a:r>
                        <a:rPr lang="en-US" sz="1400" dirty="0"/>
                        <a:t>IBM</a:t>
                      </a:r>
                    </a:p>
                  </a:txBody>
                  <a:tcPr marR="0" marT="0" marB="0"/>
                </a:tc>
                <a:extLst>
                  <a:ext uri="{0D108BD9-81ED-4DB2-BD59-A6C34878D82A}">
                    <a16:rowId xmlns:a16="http://schemas.microsoft.com/office/drawing/2014/main" val="805899989"/>
                  </a:ext>
                </a:extLst>
              </a:tr>
              <a:tr h="0">
                <a:tc>
                  <a:txBody>
                    <a:bodyPr/>
                    <a:lstStyle/>
                    <a:p>
                      <a:r>
                        <a:rPr lang="en-US" sz="1400" dirty="0"/>
                        <a:t>Address</a:t>
                      </a:r>
                    </a:p>
                  </a:txBody>
                  <a:tcPr marR="0" marT="0" marB="0"/>
                </a:tc>
                <a:tc>
                  <a:txBody>
                    <a:bodyPr/>
                    <a:lstStyle/>
                    <a:p>
                      <a:r>
                        <a:rPr lang="en-US" sz="1400" dirty="0"/>
                        <a:t>New Jersey</a:t>
                      </a:r>
                    </a:p>
                  </a:txBody>
                  <a:tcPr marR="0" marT="0" marB="0"/>
                </a:tc>
                <a:extLst>
                  <a:ext uri="{0D108BD9-81ED-4DB2-BD59-A6C34878D82A}">
                    <a16:rowId xmlns:a16="http://schemas.microsoft.com/office/drawing/2014/main" val="656055126"/>
                  </a:ext>
                </a:extLst>
              </a:tr>
              <a:tr h="0">
                <a:tc>
                  <a:txBody>
                    <a:bodyPr/>
                    <a:lstStyle/>
                    <a:p>
                      <a:r>
                        <a:rPr lang="en-US" sz="1400" dirty="0"/>
                        <a:t>…</a:t>
                      </a:r>
                    </a:p>
                  </a:txBody>
                  <a:tcPr marR="0" marT="0" marB="0"/>
                </a:tc>
                <a:tc>
                  <a:txBody>
                    <a:bodyPr/>
                    <a:lstStyle/>
                    <a:p>
                      <a:r>
                        <a:rPr lang="en-US" sz="1400" dirty="0"/>
                        <a:t>…</a:t>
                      </a:r>
                    </a:p>
                  </a:txBody>
                  <a:tcPr marR="0" marT="0" marB="0"/>
                </a:tc>
                <a:extLst>
                  <a:ext uri="{0D108BD9-81ED-4DB2-BD59-A6C34878D82A}">
                    <a16:rowId xmlns:a16="http://schemas.microsoft.com/office/drawing/2014/main" val="2549593988"/>
                  </a:ext>
                </a:extLst>
              </a:tr>
            </a:tbl>
          </a:graphicData>
        </a:graphic>
      </p:graphicFrame>
      <p:cxnSp>
        <p:nvCxnSpPr>
          <p:cNvPr id="55" name="Elbow Connector 54">
            <a:extLst>
              <a:ext uri="{FF2B5EF4-FFF2-40B4-BE49-F238E27FC236}">
                <a16:creationId xmlns:a16="http://schemas.microsoft.com/office/drawing/2014/main" id="{1A453946-C551-C02C-8DC1-361FF8799837}"/>
              </a:ext>
            </a:extLst>
          </p:cNvPr>
          <p:cNvCxnSpPr/>
          <p:nvPr/>
        </p:nvCxnSpPr>
        <p:spPr>
          <a:xfrm>
            <a:off x="9058852" y="2925753"/>
            <a:ext cx="791357" cy="1169598"/>
          </a:xfrm>
          <a:prstGeom prst="bentConnector3">
            <a:avLst>
              <a:gd name="adj1" fmla="val 60930"/>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8813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B3F75-BB34-8667-AD8D-84677E48EF86}"/>
              </a:ext>
            </a:extLst>
          </p:cNvPr>
          <p:cNvSpPr>
            <a:spLocks noGrp="1"/>
          </p:cNvSpPr>
          <p:nvPr>
            <p:ph type="ctrTitle"/>
          </p:nvPr>
        </p:nvSpPr>
        <p:spPr>
          <a:xfrm>
            <a:off x="407963" y="2444726"/>
            <a:ext cx="5688037" cy="2387600"/>
          </a:xfrm>
        </p:spPr>
        <p:txBody>
          <a:bodyPr>
            <a:normAutofit fontScale="90000"/>
          </a:bodyPr>
          <a:lstStyle/>
          <a:p>
            <a:pPr algn="l"/>
            <a:r>
              <a:rPr lang="en-US" dirty="0">
                <a:solidFill>
                  <a:schemeClr val="tx2"/>
                </a:solidFill>
              </a:rPr>
              <a:t>Reasoning with Large Language Models (LMMs)</a:t>
            </a:r>
          </a:p>
        </p:txBody>
      </p:sp>
      <p:pic>
        <p:nvPicPr>
          <p:cNvPr id="3" name="Picture 2" descr="A screenshot of a computer&#10;&#10;Description automatically generated">
            <a:extLst>
              <a:ext uri="{FF2B5EF4-FFF2-40B4-BE49-F238E27FC236}">
                <a16:creationId xmlns:a16="http://schemas.microsoft.com/office/drawing/2014/main" id="{22B753C1-2619-933B-458B-772F78DC7B03}"/>
              </a:ext>
            </a:extLst>
          </p:cNvPr>
          <p:cNvPicPr>
            <a:picLocks noChangeAspect="1"/>
          </p:cNvPicPr>
          <p:nvPr/>
        </p:nvPicPr>
        <p:blipFill rotWithShape="1">
          <a:blip r:embed="rId2"/>
          <a:srcRect t="2910" r="39010" b="39120"/>
          <a:stretch/>
        </p:blipFill>
        <p:spPr>
          <a:xfrm>
            <a:off x="6520009" y="1827085"/>
            <a:ext cx="5392948" cy="4118229"/>
          </a:xfrm>
          <a:prstGeom prst="rect">
            <a:avLst/>
          </a:prstGeom>
          <a:effectLst>
            <a:outerShdw blurRad="63500" sx="102000" sy="102000" algn="ctr" rotWithShape="0">
              <a:prstClr val="black">
                <a:alpha val="40000"/>
              </a:prstClr>
            </a:outerShdw>
          </a:effectLst>
        </p:spPr>
      </p:pic>
      <p:sp>
        <p:nvSpPr>
          <p:cNvPr id="4" name="Multiply 3">
            <a:extLst>
              <a:ext uri="{FF2B5EF4-FFF2-40B4-BE49-F238E27FC236}">
                <a16:creationId xmlns:a16="http://schemas.microsoft.com/office/drawing/2014/main" id="{DD530BF6-228A-361B-00AD-902B7B55B423}"/>
              </a:ext>
            </a:extLst>
          </p:cNvPr>
          <p:cNvSpPr/>
          <p:nvPr/>
        </p:nvSpPr>
        <p:spPr>
          <a:xfrm>
            <a:off x="8544337" y="3724536"/>
            <a:ext cx="1444978" cy="1498605"/>
          </a:xfrm>
          <a:prstGeom prst="mathMultiply">
            <a:avLst>
              <a:gd name="adj1" fmla="val 15837"/>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1001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BEFF4-29A4-8861-8944-E77F55B7EA4F}"/>
            </a:ext>
          </a:extLst>
        </p:cNvPr>
        <p:cNvGrpSpPr/>
        <p:nvPr/>
      </p:nvGrpSpPr>
      <p:grpSpPr>
        <a:xfrm>
          <a:off x="0" y="0"/>
          <a:ext cx="0" cy="0"/>
          <a:chOff x="0" y="0"/>
          <a:chExt cx="0" cy="0"/>
        </a:xfrm>
      </p:grpSpPr>
      <p:sp>
        <p:nvSpPr>
          <p:cNvPr id="8" name="Right Arrow 7">
            <a:extLst>
              <a:ext uri="{FF2B5EF4-FFF2-40B4-BE49-F238E27FC236}">
                <a16:creationId xmlns:a16="http://schemas.microsoft.com/office/drawing/2014/main" id="{FB4C253E-7760-C8B1-27A5-420C17AB8AB5}"/>
              </a:ext>
            </a:extLst>
          </p:cNvPr>
          <p:cNvSpPr/>
          <p:nvPr/>
        </p:nvSpPr>
        <p:spPr>
          <a:xfrm>
            <a:off x="838200" y="3835729"/>
            <a:ext cx="4814456" cy="3883232"/>
          </a:xfrm>
          <a:prstGeom prst="rightArrow">
            <a:avLst>
              <a:gd name="adj1" fmla="val 50000"/>
              <a:gd name="adj2" fmla="val 0"/>
            </a:avLst>
          </a:prstGeom>
          <a:solidFill>
            <a:schemeClr val="bg1">
              <a:lumMod val="85000"/>
              <a:alpha val="3294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845C2F-CFE3-2E64-AA3F-3EA0ECEC084C}"/>
              </a:ext>
            </a:extLst>
          </p:cNvPr>
          <p:cNvSpPr>
            <a:spLocks noGrp="1"/>
          </p:cNvSpPr>
          <p:nvPr>
            <p:ph type="title"/>
          </p:nvPr>
        </p:nvSpPr>
        <p:spPr>
          <a:xfrm>
            <a:off x="838199" y="365125"/>
            <a:ext cx="10515601" cy="859993"/>
          </a:xfrm>
        </p:spPr>
        <p:txBody>
          <a:bodyPr/>
          <a:lstStyle/>
          <a:p>
            <a:r>
              <a:rPr lang="en-US" dirty="0"/>
              <a:t>What is Reasoning?</a:t>
            </a:r>
          </a:p>
        </p:txBody>
      </p:sp>
      <p:sp>
        <p:nvSpPr>
          <p:cNvPr id="3" name="Content Placeholder 2">
            <a:extLst>
              <a:ext uri="{FF2B5EF4-FFF2-40B4-BE49-F238E27FC236}">
                <a16:creationId xmlns:a16="http://schemas.microsoft.com/office/drawing/2014/main" id="{A3DA7DC1-34A1-DD7A-5242-ECB93510BC45}"/>
              </a:ext>
            </a:extLst>
          </p:cNvPr>
          <p:cNvSpPr>
            <a:spLocks noGrp="1"/>
          </p:cNvSpPr>
          <p:nvPr>
            <p:ph idx="1"/>
          </p:nvPr>
        </p:nvSpPr>
        <p:spPr>
          <a:xfrm>
            <a:off x="838199" y="1411551"/>
            <a:ext cx="5257801" cy="5179254"/>
          </a:xfrm>
        </p:spPr>
        <p:txBody>
          <a:bodyPr>
            <a:normAutofit fontScale="92500" lnSpcReduction="10000"/>
          </a:bodyPr>
          <a:lstStyle/>
          <a:p>
            <a:pPr marL="0" indent="0">
              <a:lnSpc>
                <a:spcPct val="120000"/>
              </a:lnSpc>
              <a:spcBef>
                <a:spcPts val="600"/>
              </a:spcBef>
              <a:buNone/>
            </a:pPr>
            <a:r>
              <a:rPr lang="en-US" sz="2000" dirty="0">
                <a:latin typeface="IBM Plex Sans" panose="020B0503050203000203" pitchFamily="34" charset="0"/>
              </a:rPr>
              <a:t>Reasoning is the process of thinking about something in a logical and systematic way, using evidence and past experiences to reach a conclusion or make a decision.</a:t>
            </a:r>
          </a:p>
          <a:p>
            <a:pPr marL="0" indent="0">
              <a:buNone/>
            </a:pPr>
            <a:endParaRPr lang="en-US" sz="1400" dirty="0">
              <a:latin typeface="IBM Plex Sans" panose="020B0503050203000203" pitchFamily="34" charset="0"/>
            </a:endParaRPr>
          </a:p>
          <a:p>
            <a:pPr marL="0" indent="0">
              <a:buNone/>
            </a:pPr>
            <a:r>
              <a:rPr lang="en-US" sz="1800" b="1" dirty="0">
                <a:latin typeface="IBM Plex Sans" panose="020B0503050203000203" pitchFamily="34" charset="0"/>
              </a:rPr>
              <a:t>Formal Reasoning</a:t>
            </a:r>
          </a:p>
          <a:p>
            <a:pPr>
              <a:buFont typeface="Arial" panose="020B0604020202020204" pitchFamily="34" charset="0"/>
              <a:buChar char="•"/>
            </a:pPr>
            <a:r>
              <a:rPr lang="en-US" sz="1800" dirty="0">
                <a:latin typeface="IBM Plex Sans" panose="020B0503050203000203" pitchFamily="34" charset="0"/>
              </a:rPr>
              <a:t>Symbolic logic, math</a:t>
            </a:r>
          </a:p>
          <a:p>
            <a:pPr>
              <a:buFont typeface="Arial" panose="020B0604020202020204" pitchFamily="34" charset="0"/>
              <a:buChar char="•"/>
            </a:pPr>
            <a:r>
              <a:rPr lang="en-US" sz="1800" dirty="0">
                <a:latin typeface="IBM Plex Sans" panose="020B0503050203000203" pitchFamily="34" charset="0"/>
              </a:rPr>
              <a:t>Precise, rule-based</a:t>
            </a:r>
          </a:p>
          <a:p>
            <a:pPr>
              <a:buFont typeface="Arial" panose="020B0604020202020204" pitchFamily="34" charset="0"/>
              <a:buChar char="•"/>
            </a:pPr>
            <a:r>
              <a:rPr lang="en-US" sz="1800" dirty="0">
                <a:latin typeface="IBM Plex Sans" panose="020B0503050203000203" pitchFamily="34" charset="0"/>
              </a:rPr>
              <a:t>Challenges: complexity, real-world ambiguity</a:t>
            </a:r>
          </a:p>
          <a:p>
            <a:pPr marL="0" indent="0">
              <a:buNone/>
            </a:pPr>
            <a:endParaRPr lang="en-US" sz="1800" dirty="0">
              <a:latin typeface="IBM Plex Sans" panose="020B0503050203000203" pitchFamily="34" charset="0"/>
            </a:endParaRPr>
          </a:p>
          <a:p>
            <a:pPr marL="0" indent="0">
              <a:buNone/>
            </a:pPr>
            <a:r>
              <a:rPr lang="en-US" sz="1800" b="1" dirty="0">
                <a:latin typeface="IBM Plex Sans" panose="020B0503050203000203" pitchFamily="34" charset="0"/>
              </a:rPr>
              <a:t>Natural Language Reasoning (aka. Informal Reasoning)</a:t>
            </a:r>
          </a:p>
          <a:p>
            <a:pPr>
              <a:buFont typeface="Arial" panose="020B0604020202020204" pitchFamily="34" charset="0"/>
              <a:buChar char="•"/>
            </a:pPr>
            <a:r>
              <a:rPr lang="en-US" sz="1800" dirty="0">
                <a:latin typeface="IBM Plex Sans" panose="020B0503050203000203" pitchFamily="34" charset="0"/>
              </a:rPr>
              <a:t>Human-like understanding</a:t>
            </a:r>
          </a:p>
          <a:p>
            <a:pPr>
              <a:buFont typeface="Arial" panose="020B0604020202020204" pitchFamily="34" charset="0"/>
              <a:buChar char="•"/>
            </a:pPr>
            <a:r>
              <a:rPr lang="en-US" sz="1800" dirty="0">
                <a:latin typeface="IBM Plex Sans" panose="020B0503050203000203" pitchFamily="34" charset="0"/>
              </a:rPr>
              <a:t>Contextual, nuanced</a:t>
            </a:r>
          </a:p>
          <a:p>
            <a:pPr>
              <a:buFont typeface="Arial" panose="020B0604020202020204" pitchFamily="34" charset="0"/>
              <a:buChar char="•"/>
            </a:pPr>
            <a:r>
              <a:rPr lang="en-US" sz="1800" dirty="0">
                <a:latin typeface="IBM Plex Sans" panose="020B0503050203000203" pitchFamily="34" charset="0"/>
              </a:rPr>
              <a:t>Challenges: ambiguity, subjectivity</a:t>
            </a:r>
          </a:p>
          <a:p>
            <a:pPr marL="0" indent="0">
              <a:lnSpc>
                <a:spcPct val="120000"/>
              </a:lnSpc>
              <a:spcBef>
                <a:spcPts val="600"/>
              </a:spcBef>
              <a:buNone/>
            </a:pPr>
            <a:endParaRPr lang="en-US" sz="2000" dirty="0">
              <a:latin typeface="IBM Plex Sans" panose="020B0503050203000203" pitchFamily="34" charset="0"/>
            </a:endParaRPr>
          </a:p>
        </p:txBody>
      </p:sp>
      <p:sp>
        <p:nvSpPr>
          <p:cNvPr id="5" name="Content Placeholder 2">
            <a:extLst>
              <a:ext uri="{FF2B5EF4-FFF2-40B4-BE49-F238E27FC236}">
                <a16:creationId xmlns:a16="http://schemas.microsoft.com/office/drawing/2014/main" id="{65A058C7-BF7F-00A3-2FB2-385406FE73E6}"/>
              </a:ext>
            </a:extLst>
          </p:cNvPr>
          <p:cNvSpPr txBox="1">
            <a:spLocks/>
          </p:cNvSpPr>
          <p:nvPr/>
        </p:nvSpPr>
        <p:spPr>
          <a:xfrm>
            <a:off x="6887687" y="4716178"/>
            <a:ext cx="4626005" cy="1784853"/>
          </a:xfrm>
          <a:prstGeom prst="rect">
            <a:avLst/>
          </a:prstGeom>
        </p:spPr>
        <p:txBody>
          <a:bodyPr vert="horz" lIns="91440" tIns="45720" rIns="91440" bIns="45720" rtlCol="0">
            <a:normAutofit/>
          </a:bodyPr>
          <a:lstStyle>
            <a:lvl1pPr indent="0">
              <a:lnSpc>
                <a:spcPct val="120000"/>
              </a:lnSpc>
              <a:spcBef>
                <a:spcPts val="600"/>
              </a:spcBef>
              <a:buFont typeface="Arial" panose="020B0604020202020204" pitchFamily="34" charset="0"/>
              <a:buNone/>
              <a:defRPr sz="2000">
                <a:latin typeface="IBM Plex Sans" panose="020B0503050203000203" pitchFamily="34" charset="0"/>
              </a:defRPr>
            </a:lvl1pPr>
            <a:lvl2pPr marL="685800" indent="-228600">
              <a:lnSpc>
                <a:spcPct val="100000"/>
              </a:lnSpc>
              <a:spcBef>
                <a:spcPts val="500"/>
              </a:spcBef>
              <a:buFont typeface="Arial" panose="020B0604020202020204" pitchFamily="34" charset="0"/>
              <a:buChar char="•"/>
              <a:defRPr sz="2400"/>
            </a:lvl2pPr>
            <a:lvl3pPr marL="1143000" indent="-228600">
              <a:lnSpc>
                <a:spcPct val="100000"/>
              </a:lnSpc>
              <a:spcBef>
                <a:spcPts val="500"/>
              </a:spcBef>
              <a:buFont typeface="Arial" panose="020B0604020202020204" pitchFamily="34" charset="0"/>
              <a:buChar char="•"/>
              <a:defRPr sz="2000"/>
            </a:lvl3pPr>
            <a:lvl4pPr marL="1600200" indent="-228600">
              <a:lnSpc>
                <a:spcPct val="100000"/>
              </a:lnSpc>
              <a:spcBef>
                <a:spcPts val="500"/>
              </a:spcBef>
              <a:buFont typeface="Arial" panose="020B0604020202020204" pitchFamily="34" charset="0"/>
              <a:buChar char="•"/>
            </a:lvl4pPr>
            <a:lvl5pPr marL="2057400" indent="-228600">
              <a:lnSpc>
                <a:spcPct val="10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800" b="1" dirty="0"/>
              <a:t>An emergent property of LLMs?</a:t>
            </a:r>
          </a:p>
          <a:p>
            <a:pPr lvl="1"/>
            <a:r>
              <a:rPr lang="en-US" sz="2000" dirty="0">
                <a:latin typeface="IBM Plex Sans" panose="020B0503050203000203" pitchFamily="34" charset="0"/>
              </a:rPr>
              <a:t>Training FLOPs</a:t>
            </a:r>
          </a:p>
          <a:p>
            <a:pPr lvl="1"/>
            <a:r>
              <a:rPr lang="en-US" sz="2000" dirty="0">
                <a:latin typeface="IBM Plex Sans" panose="020B0503050203000203" pitchFamily="34" charset="0"/>
              </a:rPr>
              <a:t>Number of model parameters</a:t>
            </a:r>
          </a:p>
          <a:p>
            <a:pPr lvl="1"/>
            <a:r>
              <a:rPr lang="en-US" sz="2000" dirty="0">
                <a:latin typeface="IBM Plex Sans" panose="020B0503050203000203" pitchFamily="34" charset="0"/>
              </a:rPr>
              <a:t>Training data size</a:t>
            </a:r>
          </a:p>
          <a:p>
            <a:endParaRPr lang="en-US" sz="1800" dirty="0"/>
          </a:p>
        </p:txBody>
      </p:sp>
      <p:pic>
        <p:nvPicPr>
          <p:cNvPr id="6" name="Picture 5" descr="A group of graphs showing different types of numbers&#10;&#10;Description automatically generated with medium confidence">
            <a:extLst>
              <a:ext uri="{FF2B5EF4-FFF2-40B4-BE49-F238E27FC236}">
                <a16:creationId xmlns:a16="http://schemas.microsoft.com/office/drawing/2014/main" id="{E795FA7C-91B8-9423-FCB8-C3A564C24296}"/>
              </a:ext>
            </a:extLst>
          </p:cNvPr>
          <p:cNvPicPr>
            <a:picLocks noChangeAspect="1"/>
          </p:cNvPicPr>
          <p:nvPr/>
        </p:nvPicPr>
        <p:blipFill>
          <a:blip r:embed="rId3"/>
          <a:stretch>
            <a:fillRect/>
          </a:stretch>
        </p:blipFill>
        <p:spPr>
          <a:xfrm>
            <a:off x="6887687" y="1411551"/>
            <a:ext cx="4626005" cy="3179403"/>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A583862D-E79E-6431-1CE5-B85179528C7E}"/>
              </a:ext>
            </a:extLst>
          </p:cNvPr>
          <p:cNvSpPr txBox="1"/>
          <p:nvPr/>
        </p:nvSpPr>
        <p:spPr>
          <a:xfrm>
            <a:off x="6887687" y="6436916"/>
            <a:ext cx="5078928" cy="307777"/>
          </a:xfrm>
          <a:prstGeom prst="rect">
            <a:avLst/>
          </a:prstGeom>
          <a:noFill/>
        </p:spPr>
        <p:txBody>
          <a:bodyPr wrap="square" rtlCol="0">
            <a:spAutoFit/>
          </a:bodyPr>
          <a:lstStyle/>
          <a:p>
            <a:r>
              <a:rPr lang="en-US" sz="1400" dirty="0">
                <a:solidFill>
                  <a:schemeClr val="bg1">
                    <a:lumMod val="50000"/>
                  </a:schemeClr>
                </a:solidFill>
              </a:rPr>
              <a:t>Emergent Abilities of Large Language </a:t>
            </a:r>
            <a:r>
              <a:rPr lang="en-US" sz="1400" dirty="0" err="1">
                <a:solidFill>
                  <a:schemeClr val="bg1">
                    <a:lumMod val="50000"/>
                  </a:schemeClr>
                </a:solidFill>
              </a:rPr>
              <a:t>Models,Jason</a:t>
            </a:r>
            <a:r>
              <a:rPr lang="en-US" sz="1400" dirty="0">
                <a:solidFill>
                  <a:schemeClr val="bg1">
                    <a:lumMod val="50000"/>
                  </a:schemeClr>
                </a:solidFill>
              </a:rPr>
              <a:t> Wei et al.</a:t>
            </a:r>
          </a:p>
        </p:txBody>
      </p:sp>
    </p:spTree>
    <p:extLst>
      <p:ext uri="{BB962C8B-B14F-4D97-AF65-F5344CB8AC3E}">
        <p14:creationId xmlns:p14="http://schemas.microsoft.com/office/powerpoint/2010/main" val="627588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3A6255B-C786-42AF-9FDD-9732599BDE91}"/>
              </a:ext>
            </a:extLst>
          </p:cNvPr>
          <p:cNvSpPr/>
          <p:nvPr/>
        </p:nvSpPr>
        <p:spPr>
          <a:xfrm>
            <a:off x="6540061" y="570724"/>
            <a:ext cx="5094892" cy="3433718"/>
          </a:xfrm>
          <a:prstGeom prst="rect">
            <a:avLst/>
          </a:prstGeom>
          <a:solidFill>
            <a:schemeClr val="bg1">
              <a:lumMod val="85000"/>
              <a:alpha val="3294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9BA1FD-DAB5-AD3D-A191-8DAE187C3929}"/>
              </a:ext>
            </a:extLst>
          </p:cNvPr>
          <p:cNvSpPr>
            <a:spLocks noGrp="1"/>
          </p:cNvSpPr>
          <p:nvPr>
            <p:ph type="title"/>
          </p:nvPr>
        </p:nvSpPr>
        <p:spPr>
          <a:xfrm>
            <a:off x="5181600" y="738889"/>
            <a:ext cx="1051033" cy="942766"/>
          </a:xfrm>
        </p:spPr>
        <p:txBody>
          <a:bodyPr>
            <a:normAutofit/>
          </a:bodyPr>
          <a:lstStyle/>
          <a:p>
            <a:r>
              <a:rPr lang="en-US" dirty="0"/>
              <a:t>Vs.</a:t>
            </a:r>
          </a:p>
        </p:txBody>
      </p:sp>
      <p:sp>
        <p:nvSpPr>
          <p:cNvPr id="3" name="Content Placeholder 2">
            <a:extLst>
              <a:ext uri="{FF2B5EF4-FFF2-40B4-BE49-F238E27FC236}">
                <a16:creationId xmlns:a16="http://schemas.microsoft.com/office/drawing/2014/main" id="{DCEACE05-439D-54AA-DF06-F1B0BBA14CD5}"/>
              </a:ext>
            </a:extLst>
          </p:cNvPr>
          <p:cNvSpPr>
            <a:spLocks noGrp="1"/>
          </p:cNvSpPr>
          <p:nvPr>
            <p:ph idx="1"/>
          </p:nvPr>
        </p:nvSpPr>
        <p:spPr>
          <a:xfrm>
            <a:off x="428299" y="738889"/>
            <a:ext cx="4437993" cy="3076367"/>
          </a:xfrm>
        </p:spPr>
        <p:txBody>
          <a:bodyPr>
            <a:normAutofit/>
          </a:bodyPr>
          <a:lstStyle/>
          <a:p>
            <a:pPr marL="0" indent="0">
              <a:buNone/>
            </a:pPr>
            <a:r>
              <a:rPr lang="en-US" sz="3200" dirty="0">
                <a:solidFill>
                  <a:srgbClr val="0070C0"/>
                </a:solidFill>
              </a:rPr>
              <a:t>Knowledge</a:t>
            </a:r>
            <a:endParaRPr lang="en-US" sz="2400" dirty="0">
              <a:solidFill>
                <a:srgbClr val="0070C0"/>
              </a:solidFill>
            </a:endParaRPr>
          </a:p>
          <a:p>
            <a:r>
              <a:rPr lang="en-US" sz="2400" dirty="0"/>
              <a:t>Drawn from past experiences and stored information.</a:t>
            </a:r>
          </a:p>
          <a:p>
            <a:r>
              <a:rPr lang="en-US" sz="2400" dirty="0"/>
              <a:t>Example: Recognizing a wet umbrella as an object we've encountered before.</a:t>
            </a:r>
          </a:p>
        </p:txBody>
      </p:sp>
      <p:sp>
        <p:nvSpPr>
          <p:cNvPr id="4" name="Content Placeholder 2">
            <a:extLst>
              <a:ext uri="{FF2B5EF4-FFF2-40B4-BE49-F238E27FC236}">
                <a16:creationId xmlns:a16="http://schemas.microsoft.com/office/drawing/2014/main" id="{17448E1C-BE2C-C275-9E30-A1E2DCC4E566}"/>
              </a:ext>
            </a:extLst>
          </p:cNvPr>
          <p:cNvSpPr txBox="1">
            <a:spLocks/>
          </p:cNvSpPr>
          <p:nvPr/>
        </p:nvSpPr>
        <p:spPr>
          <a:xfrm>
            <a:off x="6687205" y="738889"/>
            <a:ext cx="4805855" cy="307636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500" dirty="0">
                <a:solidFill>
                  <a:srgbClr val="0070C0"/>
                </a:solidFill>
              </a:rPr>
              <a:t>Reasoning</a:t>
            </a:r>
            <a:endParaRPr lang="en-US" sz="2400" dirty="0">
              <a:solidFill>
                <a:srgbClr val="0070C0"/>
              </a:solidFill>
            </a:endParaRPr>
          </a:p>
          <a:p>
            <a:r>
              <a:rPr lang="en-US" sz="2400" dirty="0"/>
              <a:t>The ability to think step by step and infer new conclusions from existing clues.</a:t>
            </a:r>
          </a:p>
          <a:p>
            <a:r>
              <a:rPr lang="en-US" sz="2400" dirty="0"/>
              <a:t>Example: </a:t>
            </a:r>
            <a:r>
              <a:rPr lang="en-US" sz="2000" dirty="0"/>
              <a:t>Seeing a wet umbrella near the door, we deduce:</a:t>
            </a:r>
          </a:p>
          <a:p>
            <a:pPr lvl="1"/>
            <a:r>
              <a:rPr lang="en-US" sz="2200" dirty="0"/>
              <a:t>It’s raining outside.</a:t>
            </a:r>
          </a:p>
          <a:p>
            <a:pPr lvl="1"/>
            <a:r>
              <a:rPr lang="en-US" sz="2200" dirty="0"/>
              <a:t>Someone arrived home a few minutes ago.</a:t>
            </a:r>
          </a:p>
          <a:p>
            <a:pPr marL="457200" lvl="1" indent="0">
              <a:buNone/>
            </a:pPr>
            <a:endParaRPr lang="en-US" sz="2200" dirty="0"/>
          </a:p>
        </p:txBody>
      </p:sp>
      <p:sp>
        <p:nvSpPr>
          <p:cNvPr id="5" name="Content Placeholder 2">
            <a:extLst>
              <a:ext uri="{FF2B5EF4-FFF2-40B4-BE49-F238E27FC236}">
                <a16:creationId xmlns:a16="http://schemas.microsoft.com/office/drawing/2014/main" id="{A0F3463D-5C36-5B97-C281-9920783421A8}"/>
              </a:ext>
            </a:extLst>
          </p:cNvPr>
          <p:cNvSpPr txBox="1">
            <a:spLocks/>
          </p:cNvSpPr>
          <p:nvPr/>
        </p:nvSpPr>
        <p:spPr>
          <a:xfrm>
            <a:off x="2283301" y="4753254"/>
            <a:ext cx="7378261" cy="162869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dirty="0">
                <a:solidFill>
                  <a:srgbClr val="0070C0"/>
                </a:solidFill>
              </a:rPr>
              <a:t>Difference</a:t>
            </a:r>
          </a:p>
          <a:p>
            <a:pPr marL="0" indent="0">
              <a:buNone/>
            </a:pPr>
            <a:r>
              <a:rPr lang="en-US" sz="2000" dirty="0"/>
              <a:t>While knowledge relies on what we already know, reasoning enables us to make sense of incomplete information and answer questions beyond what’s explicitly given.</a:t>
            </a:r>
          </a:p>
        </p:txBody>
      </p:sp>
    </p:spTree>
    <p:extLst>
      <p:ext uri="{BB962C8B-B14F-4D97-AF65-F5344CB8AC3E}">
        <p14:creationId xmlns:p14="http://schemas.microsoft.com/office/powerpoint/2010/main" val="93047172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0.5|89.9"/>
</p:tagLst>
</file>

<file path=ppt/tags/tag2.xml><?xml version="1.0" encoding="utf-8"?>
<p:tagLst xmlns:a="http://schemas.openxmlformats.org/drawingml/2006/main" xmlns:r="http://schemas.openxmlformats.org/officeDocument/2006/relationships" xmlns:p="http://schemas.openxmlformats.org/presentationml/2006/main">
  <p:tag name="TIMING" val="|99.9|18.8|0.9"/>
</p:tagLst>
</file>

<file path=ppt/tags/tag3.xml><?xml version="1.0" encoding="utf-8"?>
<p:tagLst xmlns:a="http://schemas.openxmlformats.org/drawingml/2006/main" xmlns:r="http://schemas.openxmlformats.org/officeDocument/2006/relationships" xmlns:p="http://schemas.openxmlformats.org/presentationml/2006/main">
  <p:tag name="TIMING" val="|19.5|6.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Presentation8" id="{113BFA09-69C9-5E4F-BF47-1A11B42BC8F0}" vid="{6124F050-50E5-7D46-8850-4BD75B9217E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219645</TotalTime>
  <Words>3182</Words>
  <Application>Microsoft Macintosh PowerPoint</Application>
  <PresentationFormat>Widescreen</PresentationFormat>
  <Paragraphs>459</Paragraphs>
  <Slides>45</Slides>
  <Notes>18</Notes>
  <HiddenSlides>0</HiddenSlides>
  <MMClips>0</MMClips>
  <ScaleCrop>false</ScaleCrop>
  <HeadingPairs>
    <vt:vector size="6" baseType="variant">
      <vt:variant>
        <vt:lpstr>Fonts Used</vt:lpstr>
      </vt:variant>
      <vt:variant>
        <vt:i4>20</vt:i4>
      </vt:variant>
      <vt:variant>
        <vt:lpstr>Theme</vt:lpstr>
      </vt:variant>
      <vt:variant>
        <vt:i4>2</vt:i4>
      </vt:variant>
      <vt:variant>
        <vt:lpstr>Slide Titles</vt:lpstr>
      </vt:variant>
      <vt:variant>
        <vt:i4>45</vt:i4>
      </vt:variant>
    </vt:vector>
  </HeadingPairs>
  <TitlesOfParts>
    <vt:vector size="67" baseType="lpstr">
      <vt:lpstr>-apple-system</vt:lpstr>
      <vt:lpstr>Google Sans</vt:lpstr>
      <vt:lpstr>NimbusRomNo9L</vt:lpstr>
      <vt:lpstr>source-serif-pro</vt:lpstr>
      <vt:lpstr>System Font Regular</vt:lpstr>
      <vt:lpstr>Arial</vt:lpstr>
      <vt:lpstr>Calibri</vt:lpstr>
      <vt:lpstr>Calibri Light</vt:lpstr>
      <vt:lpstr>Cambria Math</vt:lpstr>
      <vt:lpstr>Helvetica</vt:lpstr>
      <vt:lpstr>IBM Plex Mono</vt:lpstr>
      <vt:lpstr>IBM Plex Sans</vt:lpstr>
      <vt:lpstr>IBM Plex Sans ExtLt</vt:lpstr>
      <vt:lpstr>IBM Plex Sans Light</vt:lpstr>
      <vt:lpstr>IBM Plex Sans Regular</vt:lpstr>
      <vt:lpstr>Open Sans</vt:lpstr>
      <vt:lpstr>PT Serif</vt:lpstr>
      <vt:lpstr>Tenorite</vt:lpstr>
      <vt:lpstr>Times New Roman</vt:lpstr>
      <vt:lpstr>Wingdings</vt:lpstr>
      <vt:lpstr>Office Theme</vt:lpstr>
      <vt:lpstr>1_IBM presentation template</vt:lpstr>
      <vt:lpstr>Language Models (LLMs) based Reasoning Opportunities &amp; Pitfalls</vt:lpstr>
      <vt:lpstr>PowerPoint Presentation</vt:lpstr>
      <vt:lpstr>What LLMs are, and what they are not?</vt:lpstr>
      <vt:lpstr>Attention</vt:lpstr>
      <vt:lpstr>Transformer Architecture</vt:lpstr>
      <vt:lpstr>Self Attention</vt:lpstr>
      <vt:lpstr>Reasoning with Large Language Models (LMMs)</vt:lpstr>
      <vt:lpstr>What is Reasoning?</vt:lpstr>
      <vt:lpstr>Vs.</vt:lpstr>
      <vt:lpstr>Explainability in LLMs (and deep learning in general) Model agnostic methods</vt:lpstr>
      <vt:lpstr>Thinking Fast and Slow</vt:lpstr>
      <vt:lpstr>Chain of Thought (CoT) Reasoning A method for natural language reasoning</vt:lpstr>
      <vt:lpstr>Zero-Shot CoT</vt:lpstr>
      <vt:lpstr>Zero-shot CoT</vt:lpstr>
      <vt:lpstr>So, are LLMs able to Reason?</vt:lpstr>
      <vt:lpstr>Potential Confounders</vt:lpstr>
      <vt:lpstr>Evolving Trends in LLMs</vt:lpstr>
      <vt:lpstr>Improving LLMs on  Reasoning by Synthetic Data Generation</vt:lpstr>
      <vt:lpstr>PowerPoint Presentation</vt:lpstr>
      <vt:lpstr>PowerPoint Presentation</vt:lpstr>
      <vt:lpstr>PowerPoint Presentation</vt:lpstr>
      <vt:lpstr>PowerPoint Presentation</vt:lpstr>
      <vt:lpstr>Data Filtering – for higher quality Synthetic Data</vt:lpstr>
      <vt:lpstr>Future of Reasoning with LLMs</vt:lpstr>
      <vt:lpstr>The Bitter Lesson</vt:lpstr>
      <vt:lpstr>Agents</vt:lpstr>
      <vt:lpstr>Improving LLMs on reasoning by teaching it to call Tools</vt:lpstr>
      <vt:lpstr>PowerPoint Presentation</vt:lpstr>
      <vt:lpstr>Gorilla Function Calling Benchmark</vt:lpstr>
      <vt:lpstr>Training vs. Inference Time Scaling</vt:lpstr>
      <vt:lpstr>Training vs. Inference Time Scaling</vt:lpstr>
      <vt:lpstr>PowerPoint Presentation</vt:lpstr>
      <vt:lpstr>Clues from o1 Blog</vt:lpstr>
      <vt:lpstr>Various kinds of Chain of Thoughts - CoTs</vt:lpstr>
      <vt:lpstr>Verifiers to evaluate outcomes</vt:lpstr>
      <vt:lpstr>Advanced CoTs by using Verifiers</vt:lpstr>
      <vt:lpstr>Use CoTs to train a model</vt:lpstr>
      <vt:lpstr>Generate Long coherent CoTs</vt:lpstr>
      <vt:lpstr>Self-correcting CoTs</vt:lpstr>
      <vt:lpstr>Was o1 the holy grail?</vt:lpstr>
      <vt:lpstr>IBM Granite Models and More</vt:lpstr>
      <vt:lpstr>IBM Granite 3.0</vt:lpstr>
      <vt:lpstr>PowerPoint Presentation</vt:lpstr>
      <vt:lpstr>Conclusions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dc:title>
  <dc:creator>Asim Munawar</dc:creator>
  <cp:lastModifiedBy>ASIM MUNAWAR</cp:lastModifiedBy>
  <cp:revision>778</cp:revision>
  <dcterms:created xsi:type="dcterms:W3CDTF">2023-08-05T21:07:28Z</dcterms:created>
  <dcterms:modified xsi:type="dcterms:W3CDTF">2024-11-26T14:04:24Z</dcterms:modified>
</cp:coreProperties>
</file>